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5" r:id="rId1"/>
  </p:sldMasterIdLst>
  <p:notesMasterIdLst>
    <p:notesMasterId r:id="rId24"/>
  </p:notesMasterIdLst>
  <p:sldIdLst>
    <p:sldId id="256" r:id="rId2"/>
    <p:sldId id="273" r:id="rId3"/>
    <p:sldId id="268" r:id="rId4"/>
    <p:sldId id="278" r:id="rId5"/>
    <p:sldId id="263" r:id="rId6"/>
    <p:sldId id="276" r:id="rId7"/>
    <p:sldId id="275" r:id="rId8"/>
    <p:sldId id="274" r:id="rId9"/>
    <p:sldId id="269" r:id="rId10"/>
    <p:sldId id="270" r:id="rId11"/>
    <p:sldId id="272" r:id="rId12"/>
    <p:sldId id="271" r:id="rId13"/>
    <p:sldId id="277" r:id="rId14"/>
    <p:sldId id="257" r:id="rId15"/>
    <p:sldId id="265" r:id="rId16"/>
    <p:sldId id="258" r:id="rId17"/>
    <p:sldId id="260" r:id="rId18"/>
    <p:sldId id="261" r:id="rId19"/>
    <p:sldId id="280" r:id="rId20"/>
    <p:sldId id="281" r:id="rId21"/>
    <p:sldId id="264" r:id="rId22"/>
    <p:sldId id="26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26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D9BE1-BB5D-7244-B917-C2DB7930231A}" type="datetimeFigureOut">
              <a:rPr lang="en-US" smtClean="0"/>
              <a:t>10/3/11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117408-5797-254F-8C0F-263EE3D3C205}" type="slidenum">
              <a:rPr lang="en-US" smtClean="0"/>
              <a:t>‹#›</a:t>
            </a:fld>
            <a:endParaRPr lang="en-US"/>
          </a:p>
        </p:txBody>
      </p:sp>
    </p:spTree>
    <p:extLst>
      <p:ext uri="{BB962C8B-B14F-4D97-AF65-F5344CB8AC3E}">
        <p14:creationId xmlns:p14="http://schemas.microsoft.com/office/powerpoint/2010/main" val="1330042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 million INCLUDES</a:t>
            </a:r>
            <a:r>
              <a:rPr lang="en-US" baseline="0" dirty="0" smtClean="0"/>
              <a:t> SHIP COSTS.</a:t>
            </a:r>
            <a:endParaRPr lang="en-US" dirty="0"/>
          </a:p>
        </p:txBody>
      </p:sp>
      <p:sp>
        <p:nvSpPr>
          <p:cNvPr id="4" name="Slide Number Placeholder 3"/>
          <p:cNvSpPr>
            <a:spLocks noGrp="1"/>
          </p:cNvSpPr>
          <p:nvPr>
            <p:ph type="sldNum" sz="quarter" idx="10"/>
          </p:nvPr>
        </p:nvSpPr>
        <p:spPr/>
        <p:txBody>
          <a:bodyPr/>
          <a:lstStyle/>
          <a:p>
            <a:fld id="{97117408-5797-254F-8C0F-263EE3D3C205}" type="slidenum">
              <a:rPr lang="en-US" smtClean="0"/>
              <a:t>8</a:t>
            </a:fld>
            <a:endParaRPr lang="en-US"/>
          </a:p>
        </p:txBody>
      </p:sp>
    </p:spTree>
    <p:extLst>
      <p:ext uri="{BB962C8B-B14F-4D97-AF65-F5344CB8AC3E}">
        <p14:creationId xmlns:p14="http://schemas.microsoft.com/office/powerpoint/2010/main" val="388805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10</a:t>
            </a:fld>
            <a:endParaRPr lang="en-US"/>
          </a:p>
        </p:txBody>
      </p:sp>
    </p:spTree>
    <p:extLst>
      <p:ext uri="{BB962C8B-B14F-4D97-AF65-F5344CB8AC3E}">
        <p14:creationId xmlns:p14="http://schemas.microsoft.com/office/powerpoint/2010/main" val="30554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t>12</a:t>
            </a:fld>
            <a:endParaRPr lang="en-US"/>
          </a:p>
        </p:txBody>
      </p:sp>
    </p:spTree>
    <p:extLst>
      <p:ext uri="{BB962C8B-B14F-4D97-AF65-F5344CB8AC3E}">
        <p14:creationId xmlns:p14="http://schemas.microsoft.com/office/powerpoint/2010/main" val="48195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ceholder 2"/>
          <p:cNvSpPr>
            <a:spLocks noGrp="1" noRot="1" noChangeAspect="1"/>
          </p:cNvSpPr>
          <p:nvPr>
            <p:ph type="sldImg"/>
          </p:nvPr>
        </p:nvSpPr>
        <p:spPr bwMode="auto">
          <a:noFill/>
          <a:ln>
            <a:solidFill>
              <a:srgbClr val="000000"/>
            </a:solidFill>
            <a:miter lim="800000"/>
            <a:headEnd/>
            <a:tailEnd/>
          </a:ln>
        </p:spPr>
      </p:sp>
      <p:sp>
        <p:nvSpPr>
          <p:cNvPr id="19458"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otes Placeholder 2"/>
          <p:cNvSpPr>
            <a:spLocks noGrp="1"/>
          </p:cNvSpPr>
          <p:nvPr>
            <p:ph type="body" idx="1"/>
          </p:nvPr>
        </p:nvSpPr>
        <p:spPr bwMode="auto">
          <a:xfrm>
            <a:off x="304802" y="228601"/>
            <a:ext cx="6324600" cy="861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endParaRPr lang="en-US" sz="1000" dirty="0">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xfrm>
            <a:off x="3886201" y="868680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786" indent="-285686" eaLnBrk="0" hangingPunct="0">
              <a:defRPr>
                <a:solidFill>
                  <a:schemeClr val="tx1"/>
                </a:solidFill>
                <a:latin typeface="Arial" charset="0"/>
                <a:ea typeface="ＭＳ Ｐゴシック" charset="0"/>
              </a:defRPr>
            </a:lvl2pPr>
            <a:lvl3pPr marL="1142749" indent="-228550" eaLnBrk="0" hangingPunct="0">
              <a:defRPr>
                <a:solidFill>
                  <a:schemeClr val="tx1"/>
                </a:solidFill>
                <a:latin typeface="Arial" charset="0"/>
                <a:ea typeface="ＭＳ Ｐゴシック" charset="0"/>
              </a:defRPr>
            </a:lvl3pPr>
            <a:lvl4pPr marL="1599848" indent="-228550" eaLnBrk="0" hangingPunct="0">
              <a:defRPr>
                <a:solidFill>
                  <a:schemeClr val="tx1"/>
                </a:solidFill>
                <a:latin typeface="Arial" charset="0"/>
                <a:ea typeface="ＭＳ Ｐゴシック" charset="0"/>
              </a:defRPr>
            </a:lvl4pPr>
            <a:lvl5pPr marL="2056947" indent="-228550" eaLnBrk="0" hangingPunct="0">
              <a:defRPr>
                <a:solidFill>
                  <a:schemeClr val="tx1"/>
                </a:solidFill>
                <a:latin typeface="Arial" charset="0"/>
                <a:ea typeface="ＭＳ Ｐゴシック" charset="0"/>
              </a:defRPr>
            </a:lvl5pPr>
            <a:lvl6pPr marL="2514047" indent="-228550" eaLnBrk="0" fontAlgn="base" hangingPunct="0">
              <a:spcBef>
                <a:spcPct val="0"/>
              </a:spcBef>
              <a:spcAft>
                <a:spcPct val="0"/>
              </a:spcAft>
              <a:defRPr>
                <a:solidFill>
                  <a:schemeClr val="tx1"/>
                </a:solidFill>
                <a:latin typeface="Arial" charset="0"/>
                <a:ea typeface="ＭＳ Ｐゴシック" charset="0"/>
              </a:defRPr>
            </a:lvl6pPr>
            <a:lvl7pPr marL="2971146" indent="-228550" eaLnBrk="0" fontAlgn="base" hangingPunct="0">
              <a:spcBef>
                <a:spcPct val="0"/>
              </a:spcBef>
              <a:spcAft>
                <a:spcPct val="0"/>
              </a:spcAft>
              <a:defRPr>
                <a:solidFill>
                  <a:schemeClr val="tx1"/>
                </a:solidFill>
                <a:latin typeface="Arial" charset="0"/>
                <a:ea typeface="ＭＳ Ｐゴシック" charset="0"/>
              </a:defRPr>
            </a:lvl7pPr>
            <a:lvl8pPr marL="3428245" indent="-228550" eaLnBrk="0" fontAlgn="base" hangingPunct="0">
              <a:spcBef>
                <a:spcPct val="0"/>
              </a:spcBef>
              <a:spcAft>
                <a:spcPct val="0"/>
              </a:spcAft>
              <a:defRPr>
                <a:solidFill>
                  <a:schemeClr val="tx1"/>
                </a:solidFill>
                <a:latin typeface="Arial" charset="0"/>
                <a:ea typeface="ＭＳ Ｐゴシック" charset="0"/>
              </a:defRPr>
            </a:lvl8pPr>
            <a:lvl9pPr marL="3885345" indent="-22855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solidFill>
                  <a:prstClr val="black"/>
                </a:solidFill>
              </a:rPr>
              <a:t>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 </a:t>
            </a:r>
          </a:p>
          <a:p>
            <a:r>
              <a:rPr lang="en-US" dirty="0" smtClean="0"/>
              <a:t>A common title page for GA?</a:t>
            </a:r>
          </a:p>
          <a:p>
            <a:r>
              <a:rPr lang="en-US" dirty="0" smtClean="0"/>
              <a:t>what title</a:t>
            </a:r>
          </a:p>
          <a:p>
            <a:r>
              <a:rPr lang="en-US" dirty="0" smtClean="0"/>
              <a:t>No sponsors?</a:t>
            </a:r>
          </a:p>
          <a:p>
            <a:endParaRPr lang="en-US" dirty="0" smtClean="0"/>
          </a:p>
          <a:p>
            <a:r>
              <a:rPr lang="en-US" dirty="0" smtClean="0"/>
              <a:t>Note that ESSI is a working title.</a:t>
            </a:r>
            <a:endParaRPr lang="en-GB" dirty="0"/>
          </a:p>
        </p:txBody>
      </p:sp>
      <p:sp>
        <p:nvSpPr>
          <p:cNvPr id="4" name="Slide Number Placeholder 3"/>
          <p:cNvSpPr>
            <a:spLocks noGrp="1"/>
          </p:cNvSpPr>
          <p:nvPr>
            <p:ph type="sldNum" sz="quarter" idx="10"/>
          </p:nvPr>
        </p:nvSpPr>
        <p:spPr/>
        <p:txBody>
          <a:bodyPr/>
          <a:lstStyle/>
          <a:p>
            <a:fld id="{3CCF7D92-6720-4EA9-A27F-EE2D06D313B2}" type="slidenum">
              <a:rPr lang="en-US" smtClean="0"/>
              <a:pPr/>
              <a:t>19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smtClean="0"/>
          </a:p>
          <a:p>
            <a:r>
              <a:rPr lang="en-US" sz="1200" kern="1200" dirty="0" smtClean="0">
                <a:solidFill>
                  <a:schemeClr val="tx1"/>
                </a:solidFill>
                <a:latin typeface="+mn-lt"/>
                <a:ea typeface="+mn-ea"/>
                <a:cs typeface="+mn-cs"/>
              </a:rPr>
              <a:t>Building upon the foundation provided by the GEC research initiatives and by national, international and intergovernmental investments in global change research, the scientific community must now deliver the knowledge that will enable countries, regions, and economic sectors to embark on transitions to sustainability in order to secure human development in the face of rapid global change.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deepening our understanding of the Earth System and of human impacts, we must build the capacity to deliver solutions to pressing sustainability challenges at regional to global scales.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must attract the brightest young scientists, particularly in developing countries, and significantly expand the involvement of social scientists and economists in the Grand Challenge research agenda.  We must increasingly adopt research approaches that actively involve stakeholders and decision-makers across governments, business and civil society in the process of defining and carrying out research. And we must effectively deliver end-to-end environmental services.</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June 2010, when ICSU convened a two-day meeting with the GEC leadership of the GEC initiatives and sponsors, funders and other key parties, there were different views concerning the future of global sustainability research. However, one sentiment united the room: </a:t>
            </a:r>
            <a:r>
              <a:rPr lang="en-US" sz="1200" b="1" i="1" kern="1200" dirty="0" smtClean="0">
                <a:solidFill>
                  <a:schemeClr val="tx1"/>
                </a:solidFill>
                <a:latin typeface="+mn-lt"/>
                <a:ea typeface="+mn-ea"/>
                <a:cs typeface="+mn-cs"/>
              </a:rPr>
              <a:t>business as usual is not an option.</a:t>
            </a:r>
            <a:r>
              <a:rPr lang="en-US" sz="1200" kern="1200" dirty="0" smtClean="0">
                <a:solidFill>
                  <a:schemeClr val="tx1"/>
                </a:solidFill>
                <a:latin typeface="+mn-lt"/>
                <a:ea typeface="+mn-ea"/>
                <a:cs typeface="+mn-cs"/>
              </a:rPr>
              <a:t> The existing global change research arrangements are unable to adequately meet current needs.  They do not address the full range of global sustainability research challenges defined in the Grand Challenge paper, particularly with regard to research on policy, institutional and behavioral responses to global change.  In addition, they do not adequately address the needs for regional and decadal prediction of global change; or include a sufficient focus on </a:t>
            </a:r>
            <a:r>
              <a:rPr lang="en-US" sz="1200" kern="1200" dirty="0" err="1" smtClean="0">
                <a:solidFill>
                  <a:schemeClr val="tx1"/>
                </a:solidFill>
                <a:latin typeface="+mn-lt"/>
                <a:ea typeface="+mn-ea"/>
                <a:cs typeface="+mn-cs"/>
              </a:rPr>
              <a:t>transdisciplinary</a:t>
            </a:r>
            <a:r>
              <a:rPr lang="en-US" sz="1200" kern="1200" dirty="0" smtClean="0">
                <a:solidFill>
                  <a:schemeClr val="tx1"/>
                </a:solidFill>
                <a:latin typeface="+mn-lt"/>
                <a:ea typeface="+mn-ea"/>
                <a:cs typeface="+mn-cs"/>
              </a:rPr>
              <a:t> research as a means to solve real world problems.  And, they do not adequately engage younger scientists or take full advantage of the potential of networked organizational arrangements.</a:t>
            </a:r>
            <a:endParaRPr lang="en-GB" sz="1200" kern="1200" dirty="0" smtClean="0">
              <a:solidFill>
                <a:schemeClr val="tx1"/>
              </a:solidFill>
              <a:latin typeface="+mn-lt"/>
              <a:ea typeface="+mn-ea"/>
              <a:cs typeface="+mn-cs"/>
            </a:endParaRPr>
          </a:p>
          <a:p>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CCF7D92-6720-4EA9-A27F-EE2D06D313B2}"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7C3F878-F5E8-489B-AC8A-64F2A7E22C28}" type="datetimeFigureOut">
              <a:rPr lang="en-US" smtClean="0"/>
              <a:pPr/>
              <a:t>10/3/11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2FF97-3FD5-E747-A927-62684AAA6988}"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2FF97-3FD5-E747-A927-62684AAA6988}"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0D02FF97-3FD5-E747-A927-62684AAA6988}" type="datetimeFigureOut">
              <a:rPr lang="en-US" smtClean="0"/>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48F14-D149-CD4B-BFF3-238B86493BAF}"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10/3/11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0D02FF97-3FD5-E747-A927-62684AAA6988}"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D02FF97-3FD5-E747-A927-62684AAA6988}" type="datetimeFigureOut">
              <a:rPr lang="en-US" smtClean="0"/>
              <a:t>10/3/11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02FF97-3FD5-E747-A927-62684AAA6988}" type="datetimeFigureOut">
              <a:rPr lang="en-US" smtClean="0"/>
              <a:t>10/3/11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2FF97-3FD5-E747-A927-62684AAA6988}" type="datetimeFigureOut">
              <a:rPr lang="en-US" smtClean="0"/>
              <a:t>10/3/11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2FF97-3FD5-E747-A927-62684AAA6988}"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2FF97-3FD5-E747-A927-62684AAA6988}" type="datetimeFigureOut">
              <a:rPr lang="en-US" smtClean="0"/>
              <a:t>10/3/11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48F14-D149-CD4B-BFF3-238B86493B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0D02FF97-3FD5-E747-A927-62684AAA6988}" type="datetimeFigureOut">
              <a:rPr lang="en-US" smtClean="0"/>
              <a:t>10/3/11</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A9548F14-D149-CD4B-BFF3-238B86493BA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gif"/><Relationship Id="rId5" Type="http://schemas.openxmlformats.org/officeDocument/2006/relationships/image" Target="../media/image22.gif"/><Relationship Id="rId6" Type="http://schemas.openxmlformats.org/officeDocument/2006/relationships/image" Target="../media/image23.gif"/><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9.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png"/><Relationship Id="rId13" Type="http://schemas.openxmlformats.org/officeDocument/2006/relationships/image" Target="../media/image52.jpeg"/><Relationship Id="rId14" Type="http://schemas.openxmlformats.org/officeDocument/2006/relationships/image" Target="../media/image53.jpeg"/><Relationship Id="rId15" Type="http://schemas.openxmlformats.org/officeDocument/2006/relationships/image" Target="../media/image54.jpeg"/><Relationship Id="rId16" Type="http://schemas.openxmlformats.org/officeDocument/2006/relationships/image" Target="../media/image55.jpeg"/><Relationship Id="rId17" Type="http://schemas.openxmlformats.org/officeDocument/2006/relationships/image" Target="../media/image56.jpeg"/><Relationship Id="rId18" Type="http://schemas.openxmlformats.org/officeDocument/2006/relationships/image" Target="../media/image57.jpeg"/><Relationship Id="rId19"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hyperlink" Target="http://www.unesco.org/new/en/unesco/" TargetMode="External"/><Relationship Id="rId9" Type="http://schemas.openxmlformats.org/officeDocument/2006/relationships/image" Target="../media/image48.gif"/><Relationship Id="rId10"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9.jpeg"/><Relationship Id="rId9" Type="http://schemas.openxmlformats.org/officeDocument/2006/relationships/image" Target="../media/image70.jpeg"/><Relationship Id="rId10"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0633" y="4625940"/>
            <a:ext cx="6400800" cy="1752600"/>
          </a:xfrm>
        </p:spPr>
        <p:txBody>
          <a:bodyPr>
            <a:normAutofit/>
          </a:bodyPr>
          <a:lstStyle/>
          <a:p>
            <a:pPr algn="ctr"/>
            <a:r>
              <a:rPr lang="en-US" sz="2400" dirty="0" smtClean="0"/>
              <a:t>Margaret Cavanaugh</a:t>
            </a:r>
          </a:p>
          <a:p>
            <a:pPr algn="ctr"/>
            <a:r>
              <a:rPr lang="en-US" sz="2400" dirty="0" smtClean="0"/>
              <a:t>Deputy Assistant </a:t>
            </a:r>
            <a:r>
              <a:rPr lang="en-US" sz="2400" dirty="0" smtClean="0"/>
              <a:t>Director for </a:t>
            </a:r>
            <a:r>
              <a:rPr lang="en-US" sz="2400" dirty="0" smtClean="0"/>
              <a:t>Geosciences</a:t>
            </a:r>
          </a:p>
          <a:p>
            <a:pPr algn="ctr"/>
            <a:r>
              <a:rPr lang="en-US" sz="2400" dirty="0" smtClean="0"/>
              <a:t>October 4, 2011</a:t>
            </a:r>
            <a:endParaRPr lang="en-US" sz="2400" dirty="0"/>
          </a:p>
        </p:txBody>
      </p:sp>
      <p:sp>
        <p:nvSpPr>
          <p:cNvPr id="2" name="Title 1"/>
          <p:cNvSpPr>
            <a:spLocks noGrp="1"/>
          </p:cNvSpPr>
          <p:nvPr>
            <p:ph type="ctrTitle"/>
          </p:nvPr>
        </p:nvSpPr>
        <p:spPr>
          <a:xfrm>
            <a:off x="599492" y="2865437"/>
            <a:ext cx="7772400" cy="1470025"/>
          </a:xfrm>
        </p:spPr>
        <p:txBody>
          <a:bodyPr>
            <a:scene3d>
              <a:camera prst="orthographicFront"/>
              <a:lightRig rig="threePt" dir="t"/>
            </a:scene3d>
            <a:sp3d>
              <a:bevelT w="38100" h="38100" prst="angle"/>
            </a:sp3d>
          </a:bodyPr>
          <a:lstStyle/>
          <a:p>
            <a:pPr algn="ctr"/>
            <a:r>
              <a:rPr lang="en-US" sz="4000" b="1" dirty="0" smtClean="0">
                <a:effectLst>
                  <a:outerShdw blurRad="50800" dist="38100" dir="2700000" algn="tl" rotWithShape="0">
                    <a:srgbClr val="000000">
                      <a:alpha val="43000"/>
                    </a:srgbClr>
                  </a:outerShdw>
                </a:effectLst>
              </a:rPr>
              <a:t>The View from NSF</a:t>
            </a:r>
            <a:endParaRPr lang="en-US" sz="4000" b="1" dirty="0">
              <a:effectLst>
                <a:outerShdw blurRad="50800" dist="38100" dir="2700000" algn="tl" rotWithShape="0">
                  <a:srgbClr val="000000">
                    <a:alpha val="43000"/>
                  </a:srgbClr>
                </a:outerShdw>
              </a:effectLst>
            </a:endParaRPr>
          </a:p>
        </p:txBody>
      </p:sp>
      <p:pic>
        <p:nvPicPr>
          <p:cNvPr id="4" name="Picture 3" descr="nsf_new_tran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584" y="566332"/>
            <a:ext cx="2491213" cy="249121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98862024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229" y="3443419"/>
            <a:ext cx="3693236" cy="1754327"/>
          </a:xfrm>
          <a:prstGeom prst="rect">
            <a:avLst/>
          </a:prstGeom>
          <a:noFill/>
        </p:spPr>
        <p:txBody>
          <a:bodyPr wrap="square" rtlCol="0">
            <a:spAutoFit/>
          </a:bodyPr>
          <a:lstStyle/>
          <a:p>
            <a:r>
              <a:rPr lang="en-US" dirty="0" smtClean="0"/>
              <a:t>Tremblay et al. (1994</a:t>
            </a:r>
            <a:r>
              <a:rPr lang="en-US" dirty="0"/>
              <a:t>) Drift of sea scallop larvae </a:t>
            </a:r>
            <a:r>
              <a:rPr lang="en-US" i="1" dirty="0" err="1"/>
              <a:t>Placopecten</a:t>
            </a:r>
            <a:r>
              <a:rPr lang="en-US" i="1" dirty="0"/>
              <a:t> </a:t>
            </a:r>
            <a:r>
              <a:rPr lang="en-US" i="1" dirty="0" err="1"/>
              <a:t>magellanicus</a:t>
            </a:r>
            <a:r>
              <a:rPr lang="en-US" i="1" dirty="0"/>
              <a:t> </a:t>
            </a:r>
            <a:r>
              <a:rPr lang="en-US" dirty="0"/>
              <a:t>on Georges Bank: A model study of the roles of mean advection, larval </a:t>
            </a:r>
            <a:r>
              <a:rPr lang="en-US" dirty="0" err="1"/>
              <a:t>behaviour</a:t>
            </a:r>
            <a:r>
              <a:rPr lang="en-US" dirty="0"/>
              <a:t> and larval </a:t>
            </a:r>
            <a:r>
              <a:rPr lang="en-US" dirty="0" smtClean="0"/>
              <a:t>origin.  </a:t>
            </a:r>
            <a:r>
              <a:rPr lang="en-US" i="1" dirty="0" smtClean="0"/>
              <a:t>Deep-Sea Research II </a:t>
            </a:r>
            <a:r>
              <a:rPr lang="en-US" b="1" dirty="0" smtClean="0"/>
              <a:t>41</a:t>
            </a:r>
            <a:r>
              <a:rPr lang="en-US" dirty="0" smtClean="0"/>
              <a:t>, 7-49.  U.S. GLOBEC Contribution #</a:t>
            </a:r>
            <a:r>
              <a:rPr lang="en-US" dirty="0"/>
              <a:t>1</a:t>
            </a:r>
            <a:r>
              <a:rPr lang="en-US" dirty="0" smtClean="0"/>
              <a:t>.</a:t>
            </a:r>
            <a:endParaRPr lang="en-US" dirty="0"/>
          </a:p>
        </p:txBody>
      </p:sp>
      <p:sp>
        <p:nvSpPr>
          <p:cNvPr id="5" name="Title 4"/>
          <p:cNvSpPr>
            <a:spLocks noGrp="1"/>
          </p:cNvSpPr>
          <p:nvPr>
            <p:ph type="title" idx="4294967295"/>
          </p:nvPr>
        </p:nvSpPr>
        <p:spPr>
          <a:xfrm>
            <a:off x="235366" y="142537"/>
            <a:ext cx="8228790" cy="1249363"/>
          </a:xfrm>
        </p:spPr>
        <p:txBody>
          <a:bodyPr>
            <a:normAutofit/>
          </a:bodyPr>
          <a:lstStyle/>
          <a:p>
            <a:r>
              <a:rPr lang="en-US" sz="3600" dirty="0" smtClean="0"/>
              <a:t>Example of GLOBEC and Fisheries Management</a:t>
            </a:r>
            <a:endParaRPr lang="en-US" sz="3600" dirty="0"/>
          </a:p>
        </p:txBody>
      </p:sp>
      <p:sp>
        <p:nvSpPr>
          <p:cNvPr id="3" name="Rectangle 2"/>
          <p:cNvSpPr/>
          <p:nvPr/>
        </p:nvSpPr>
        <p:spPr>
          <a:xfrm>
            <a:off x="260229" y="2073851"/>
            <a:ext cx="3316379" cy="923330"/>
          </a:xfrm>
          <a:prstGeom prst="rect">
            <a:avLst/>
          </a:prstGeom>
        </p:spPr>
        <p:txBody>
          <a:bodyPr wrap="square">
            <a:spAutoFit/>
          </a:bodyPr>
          <a:lstStyle/>
          <a:p>
            <a:r>
              <a:rPr lang="en-US" dirty="0" smtClean="0"/>
              <a:t>Use of particle tracking methods</a:t>
            </a:r>
            <a:r>
              <a:rPr lang="en-US" baseline="0" dirty="0" smtClean="0"/>
              <a:t> to help inform management</a:t>
            </a:r>
            <a:r>
              <a:rPr lang="en-US" dirty="0" smtClean="0"/>
              <a:t> of </a:t>
            </a:r>
            <a:r>
              <a:rPr lang="en-US" baseline="0" dirty="0" smtClean="0"/>
              <a:t>scallops on Georges Bank</a:t>
            </a:r>
            <a:endParaRPr lang="en-US" dirty="0"/>
          </a:p>
        </p:txBody>
      </p:sp>
      <p:grpSp>
        <p:nvGrpSpPr>
          <p:cNvPr id="7" name="Group 6"/>
          <p:cNvGrpSpPr/>
          <p:nvPr/>
        </p:nvGrpSpPr>
        <p:grpSpPr>
          <a:xfrm>
            <a:off x="4347997" y="1532450"/>
            <a:ext cx="4472583" cy="3821938"/>
            <a:chOff x="4179533" y="1612186"/>
            <a:chExt cx="4472583" cy="3821938"/>
          </a:xfrm>
        </p:grpSpPr>
        <p:pic>
          <p:nvPicPr>
            <p:cNvPr id="2" name="setmov.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9533" y="2079687"/>
              <a:ext cx="4472583" cy="3354437"/>
            </a:xfrm>
            <a:prstGeom prst="rect">
              <a:avLst/>
            </a:prstGeom>
          </p:spPr>
        </p:pic>
        <p:sp>
          <p:nvSpPr>
            <p:cNvPr id="6" name="TextBox 5"/>
            <p:cNvSpPr txBox="1"/>
            <p:nvPr/>
          </p:nvSpPr>
          <p:spPr>
            <a:xfrm>
              <a:off x="4840598" y="1612186"/>
              <a:ext cx="3558154" cy="461665"/>
            </a:xfrm>
            <a:prstGeom prst="rect">
              <a:avLst/>
            </a:prstGeom>
            <a:noFill/>
          </p:spPr>
          <p:txBody>
            <a:bodyPr wrap="none" rtlCol="0">
              <a:spAutoFit/>
            </a:bodyPr>
            <a:lstStyle/>
            <a:p>
              <a:r>
                <a:rPr lang="en-US" sz="2400" dirty="0" smtClean="0"/>
                <a:t>Adult Scallops – 1957-1980</a:t>
              </a:r>
              <a:endParaRPr lang="en-US" sz="2400" dirty="0"/>
            </a:p>
          </p:txBody>
        </p:sp>
      </p:grpSp>
    </p:spTree>
    <p:extLst>
      <p:ext uri="{BB962C8B-B14F-4D97-AF65-F5344CB8AC3E}">
        <p14:creationId xmlns:p14="http://schemas.microsoft.com/office/powerpoint/2010/main" val="305266652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GLOBEC and Training of Future Scientific Leaders</a:t>
            </a:r>
            <a:endParaRPr lang="en-US" sz="3600" dirty="0"/>
          </a:p>
        </p:txBody>
      </p:sp>
      <p:sp>
        <p:nvSpPr>
          <p:cNvPr id="3" name="Content Placeholder 2"/>
          <p:cNvSpPr>
            <a:spLocks noGrp="1"/>
          </p:cNvSpPr>
          <p:nvPr>
            <p:ph sz="quarter" idx="13"/>
          </p:nvPr>
        </p:nvSpPr>
        <p:spPr>
          <a:xfrm>
            <a:off x="457200" y="1600201"/>
            <a:ext cx="4795244" cy="4256070"/>
          </a:xfrm>
        </p:spPr>
        <p:txBody>
          <a:bodyPr>
            <a:normAutofit/>
          </a:bodyPr>
          <a:lstStyle/>
          <a:p>
            <a:r>
              <a:rPr lang="en-US" sz="2400" dirty="0" smtClean="0"/>
              <a:t>Summer Colloquium 2009 at NCAR</a:t>
            </a:r>
          </a:p>
          <a:p>
            <a:r>
              <a:rPr lang="en-US" sz="2400" dirty="0" smtClean="0"/>
              <a:t>Marine Ecosystems and Climate: Modeling and Analysis of Observed Variability</a:t>
            </a:r>
          </a:p>
          <a:p>
            <a:r>
              <a:rPr lang="en-US" sz="2400" dirty="0" smtClean="0"/>
              <a:t>Targeted at Graduate Students in Climate and Marine Ecosystems</a:t>
            </a:r>
          </a:p>
          <a:p>
            <a:endParaRPr lang="en-US" dirty="0"/>
          </a:p>
        </p:txBody>
      </p:sp>
      <p:sp>
        <p:nvSpPr>
          <p:cNvPr id="11" name="Oval 10"/>
          <p:cNvSpPr/>
          <p:nvPr/>
        </p:nvSpPr>
        <p:spPr>
          <a:xfrm>
            <a:off x="457200" y="4521047"/>
            <a:ext cx="8340019" cy="2011002"/>
          </a:xfrm>
          <a:prstGeom prst="ellipse">
            <a:avLst/>
          </a:prstGeom>
          <a:solidFill>
            <a:schemeClr val="tx1"/>
          </a:solidFill>
          <a:ln w="12700" cmpd="sng">
            <a:solidFill>
              <a:schemeClr val="tx2"/>
            </a:solidFill>
          </a:ln>
          <a:effectLst>
            <a:glow rad="101600">
              <a:schemeClr val="accent2">
                <a:satMod val="175000"/>
                <a:alpha val="40000"/>
              </a:schemeClr>
            </a:glow>
            <a:outerShdw blurRad="50800" dist="42924"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SPimage3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15" y="5856271"/>
            <a:ext cx="2209800" cy="444500"/>
          </a:xfrm>
          <a:prstGeom prst="rect">
            <a:avLst/>
          </a:prstGeom>
        </p:spPr>
      </p:pic>
      <p:pic>
        <p:nvPicPr>
          <p:cNvPr id="5" name="Picture 4" descr="clivar_logo cop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690" y="4785121"/>
            <a:ext cx="1283633" cy="993420"/>
          </a:xfrm>
          <a:prstGeom prst="rect">
            <a:avLst/>
          </a:prstGeom>
        </p:spPr>
      </p:pic>
      <p:pic>
        <p:nvPicPr>
          <p:cNvPr id="6" name="Picture 5" descr="globec 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703" y="4873112"/>
            <a:ext cx="1032919" cy="1264435"/>
          </a:xfrm>
          <a:prstGeom prst="rect">
            <a:avLst/>
          </a:prstGeom>
        </p:spPr>
      </p:pic>
      <p:pic>
        <p:nvPicPr>
          <p:cNvPr id="7" name="Picture 6" descr="WCRP_logo PINK_transpBack copy.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352" y="4873112"/>
            <a:ext cx="2402338" cy="653436"/>
          </a:xfrm>
          <a:prstGeom prst="rect">
            <a:avLst/>
          </a:prstGeom>
        </p:spPr>
      </p:pic>
      <p:pic>
        <p:nvPicPr>
          <p:cNvPr id="8" name="Picture 7" descr="nsf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490" y="5065441"/>
            <a:ext cx="922213" cy="922213"/>
          </a:xfrm>
          <a:prstGeom prst="rect">
            <a:avLst/>
          </a:prstGeom>
        </p:spPr>
      </p:pic>
      <p:pic>
        <p:nvPicPr>
          <p:cNvPr id="10" name="Picture 9" descr="highres.group.phot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2444" y="1742738"/>
            <a:ext cx="3354761" cy="22365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5722870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03274" y="2359370"/>
            <a:ext cx="2722110" cy="2554545"/>
          </a:xfrm>
          <a:prstGeom prst="rect">
            <a:avLst/>
          </a:prstGeom>
          <a:noFill/>
        </p:spPr>
        <p:txBody>
          <a:bodyPr wrap="square" rtlCol="0">
            <a:spAutoFit/>
          </a:bodyPr>
          <a:lstStyle/>
          <a:p>
            <a:pPr marL="457200" indent="-457200">
              <a:buFont typeface="Arial" pitchFamily="34" charset="0"/>
              <a:buChar char="•"/>
            </a:pPr>
            <a:r>
              <a:rPr lang="en-US" sz="2000" dirty="0" smtClean="0"/>
              <a:t>Long-term observational networks are essential</a:t>
            </a:r>
          </a:p>
          <a:p>
            <a:pPr marL="457200" indent="-457200">
              <a:buFont typeface="Arial" pitchFamily="34" charset="0"/>
              <a:buChar char="•"/>
            </a:pPr>
            <a:r>
              <a:rPr lang="en-US" sz="2000" dirty="0" smtClean="0"/>
              <a:t>Data assimilation to keep models on track</a:t>
            </a:r>
          </a:p>
          <a:p>
            <a:pPr marL="457200" indent="-457200">
              <a:buFont typeface="Arial" pitchFamily="34" charset="0"/>
              <a:buChar char="•"/>
            </a:pPr>
            <a:r>
              <a:rPr lang="en-US" sz="2000" dirty="0" smtClean="0"/>
              <a:t>Process studies to understand changing dynamics </a:t>
            </a:r>
            <a:endParaRPr lang="en-US" sz="2000" dirty="0"/>
          </a:p>
        </p:txBody>
      </p:sp>
      <p:sp>
        <p:nvSpPr>
          <p:cNvPr id="3" name="Title 2"/>
          <p:cNvSpPr>
            <a:spLocks noGrp="1"/>
          </p:cNvSpPr>
          <p:nvPr>
            <p:ph type="title" idx="4294967295"/>
          </p:nvPr>
        </p:nvSpPr>
        <p:spPr>
          <a:xfrm>
            <a:off x="133684" y="92242"/>
            <a:ext cx="8229600" cy="1143000"/>
          </a:xfrm>
        </p:spPr>
        <p:txBody>
          <a:bodyPr anchor="ctr"/>
          <a:lstStyle/>
          <a:p>
            <a:r>
              <a:rPr lang="en-US" sz="3600" dirty="0" smtClean="0"/>
              <a:t>Looking forward</a:t>
            </a:r>
            <a:endParaRPr lang="en-US" sz="3600" dirty="0"/>
          </a:p>
        </p:txBody>
      </p:sp>
      <p:sp>
        <p:nvSpPr>
          <p:cNvPr id="4" name="TextBox 3"/>
          <p:cNvSpPr txBox="1"/>
          <p:nvPr/>
        </p:nvSpPr>
        <p:spPr>
          <a:xfrm>
            <a:off x="518555" y="1114927"/>
            <a:ext cx="8004384" cy="707886"/>
          </a:xfrm>
          <a:prstGeom prst="rect">
            <a:avLst/>
          </a:prstGeom>
          <a:noFill/>
        </p:spPr>
        <p:txBody>
          <a:bodyPr wrap="square" rtlCol="0">
            <a:spAutoFit/>
          </a:bodyPr>
          <a:lstStyle/>
          <a:p>
            <a:r>
              <a:rPr lang="en-US" sz="2000" i="1" dirty="0" smtClean="0"/>
              <a:t>Coordinated interdisciplinary process studies of the scale of GLOBEC are needed to understand ecosystem dynamics on local, regional, and global scales.</a:t>
            </a:r>
            <a:endParaRPr lang="en-US" sz="2000" i="1" dirty="0"/>
          </a:p>
        </p:txBody>
      </p:sp>
      <p:pic>
        <p:nvPicPr>
          <p:cNvPr id="5" name="Picture 2" descr="C:\Documents and Settings\Dennis McGillicuddy\My Documents\figures\globec\targetp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39" y="2092003"/>
            <a:ext cx="5591140" cy="345589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75970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1545"/>
            <a:ext cx="7924800" cy="1143000"/>
          </a:xfrm>
        </p:spPr>
        <p:txBody>
          <a:bodyPr anchor="ctr">
            <a:normAutofit/>
          </a:bodyPr>
          <a:lstStyle/>
          <a:p>
            <a:r>
              <a:rPr lang="en-US" sz="3600" dirty="0" smtClean="0"/>
              <a:t>NSF and Sustainability Science</a:t>
            </a:r>
            <a:endParaRPr lang="en-US" sz="3600" dirty="0"/>
          </a:p>
        </p:txBody>
      </p:sp>
      <p:sp>
        <p:nvSpPr>
          <p:cNvPr id="3" name="Content Placeholder 2"/>
          <p:cNvSpPr>
            <a:spLocks noGrp="1"/>
          </p:cNvSpPr>
          <p:nvPr>
            <p:ph sz="quarter" idx="13"/>
          </p:nvPr>
        </p:nvSpPr>
        <p:spPr>
          <a:xfrm>
            <a:off x="813660" y="2121412"/>
            <a:ext cx="7383476" cy="3960175"/>
          </a:xfrm>
        </p:spPr>
        <p:txBody>
          <a:bodyPr>
            <a:normAutofit/>
          </a:bodyPr>
          <a:lstStyle/>
          <a:p>
            <a:pPr marL="0" indent="0">
              <a:buNone/>
            </a:pPr>
            <a:r>
              <a:rPr lang="en-US" sz="2800" dirty="0" smtClean="0"/>
              <a:t>GLOBEC’s objective to broadly pursue pressing questions about climate change impacts and sustainability is in concert with NSF’s major investment in Science, Engineering and Education for Sustainability (SEES</a:t>
            </a:r>
            <a:r>
              <a:rPr lang="en-US" sz="2800" dirty="0" smtClean="0"/>
              <a:t>).</a:t>
            </a:r>
            <a:endParaRPr lang="en-US" sz="2800" dirty="0" smtClean="0"/>
          </a:p>
        </p:txBody>
      </p:sp>
    </p:spTree>
    <p:extLst>
      <p:ext uri="{BB962C8B-B14F-4D97-AF65-F5344CB8AC3E}">
        <p14:creationId xmlns:p14="http://schemas.microsoft.com/office/powerpoint/2010/main" val="234766890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0999" y="152400"/>
            <a:ext cx="8489517" cy="1143000"/>
          </a:xfrm>
        </p:spPr>
        <p:txBody>
          <a:bodyPr>
            <a:noAutofit/>
          </a:bodyPr>
          <a:lstStyle/>
          <a:p>
            <a:r>
              <a:rPr lang="en-US" sz="3600" dirty="0" smtClean="0"/>
              <a:t>Sustainability Issues Remain at the Forefront</a:t>
            </a:r>
            <a:endParaRPr lang="en-US" sz="3600" dirty="0"/>
          </a:p>
        </p:txBody>
      </p:sp>
      <p:pic>
        <p:nvPicPr>
          <p:cNvPr id="9" name="Content Placeholder 8" descr="br_cover_sept_oct_08.jpg"/>
          <p:cNvPicPr>
            <a:picLocks noGrp="1" noChangeAspect="1"/>
          </p:cNvPicPr>
          <p:nvPr>
            <p:ph sz="quarter" idx="13"/>
          </p:nvPr>
        </p:nvPicPr>
        <p:blipFill>
          <a:blip r:embed="rId3" cstate="print"/>
          <a:stretch>
            <a:fillRect/>
          </a:stretch>
        </p:blipFill>
        <p:spPr>
          <a:xfrm>
            <a:off x="1295386" y="1524000"/>
            <a:ext cx="2029402" cy="2743200"/>
          </a:xfrm>
          <a:ln w="38100">
            <a:solidFill>
              <a:schemeClr val="tx1"/>
            </a:solidFill>
          </a:ln>
        </p:spPr>
      </p:pic>
      <p:pic>
        <p:nvPicPr>
          <p:cNvPr id="5" name="Picture 4" descr="atl cover.jpg"/>
          <p:cNvPicPr>
            <a:picLocks noChangeAspect="1"/>
          </p:cNvPicPr>
          <p:nvPr/>
        </p:nvPicPr>
        <p:blipFill>
          <a:blip r:embed="rId4" cstate="print"/>
          <a:stretch>
            <a:fillRect/>
          </a:stretch>
        </p:blipFill>
        <p:spPr>
          <a:xfrm>
            <a:off x="4024594" y="1524000"/>
            <a:ext cx="2057400" cy="2743200"/>
          </a:xfrm>
          <a:prstGeom prst="rect">
            <a:avLst/>
          </a:prstGeom>
          <a:ln w="38100">
            <a:solidFill>
              <a:schemeClr val="tx1"/>
            </a:solidFill>
          </a:ln>
        </p:spPr>
      </p:pic>
      <p:pic>
        <p:nvPicPr>
          <p:cNvPr id="6" name="Picture 5" descr="Ec front cover.jpg"/>
          <p:cNvPicPr>
            <a:picLocks noChangeAspect="1"/>
          </p:cNvPicPr>
          <p:nvPr/>
        </p:nvPicPr>
        <p:blipFill>
          <a:blip r:embed="rId5" cstate="print"/>
          <a:stretch>
            <a:fillRect/>
          </a:stretch>
        </p:blipFill>
        <p:spPr>
          <a:xfrm>
            <a:off x="457201" y="3886190"/>
            <a:ext cx="1785719" cy="2743200"/>
          </a:xfrm>
          <a:prstGeom prst="rect">
            <a:avLst/>
          </a:prstGeom>
          <a:ln w="38100">
            <a:solidFill>
              <a:schemeClr val="tx1"/>
            </a:solidFill>
          </a:ln>
        </p:spPr>
      </p:pic>
      <p:pic>
        <p:nvPicPr>
          <p:cNvPr id="7" name="Picture 6" descr="amer scholar cover.jpg"/>
          <p:cNvPicPr>
            <a:picLocks noChangeAspect="1"/>
          </p:cNvPicPr>
          <p:nvPr/>
        </p:nvPicPr>
        <p:blipFill>
          <a:blip r:embed="rId6" cstate="print"/>
          <a:stretch>
            <a:fillRect/>
          </a:stretch>
        </p:blipFill>
        <p:spPr>
          <a:xfrm>
            <a:off x="3065878" y="3886190"/>
            <a:ext cx="1902365" cy="2743200"/>
          </a:xfrm>
          <a:prstGeom prst="rect">
            <a:avLst/>
          </a:prstGeom>
          <a:ln w="38100">
            <a:solidFill>
              <a:schemeClr val="tx1"/>
            </a:solidFill>
          </a:ln>
        </p:spPr>
      </p:pic>
      <p:pic>
        <p:nvPicPr>
          <p:cNvPr id="8" name="Picture 7" descr="nature cover.jpg"/>
          <p:cNvPicPr>
            <a:picLocks noChangeAspect="1"/>
          </p:cNvPicPr>
          <p:nvPr/>
        </p:nvPicPr>
        <p:blipFill>
          <a:blip r:embed="rId7" cstate="print"/>
          <a:stretch>
            <a:fillRect/>
          </a:stretch>
        </p:blipFill>
        <p:spPr>
          <a:xfrm>
            <a:off x="6781800" y="1524000"/>
            <a:ext cx="2088717" cy="2743200"/>
          </a:xfrm>
          <a:prstGeom prst="rect">
            <a:avLst/>
          </a:prstGeom>
          <a:ln w="38100">
            <a:solidFill>
              <a:schemeClr val="tx1"/>
            </a:solidFill>
          </a:ln>
        </p:spPr>
      </p:pic>
      <p:pic>
        <p:nvPicPr>
          <p:cNvPr id="4" name="Picture 3" descr="FP cover.jpg"/>
          <p:cNvPicPr>
            <a:picLocks noChangeAspect="1"/>
          </p:cNvPicPr>
          <p:nvPr/>
        </p:nvPicPr>
        <p:blipFill>
          <a:blip r:embed="rId8" cstate="print"/>
          <a:stretch>
            <a:fillRect/>
          </a:stretch>
        </p:blipFill>
        <p:spPr>
          <a:xfrm>
            <a:off x="5791200" y="3886190"/>
            <a:ext cx="2050320" cy="2743200"/>
          </a:xfrm>
          <a:prstGeom prst="rect">
            <a:avLst/>
          </a:prstGeom>
          <a:ln w="38100">
            <a:solidFill>
              <a:schemeClr val="tx1"/>
            </a:solidFill>
          </a:ln>
        </p:spPr>
      </p:pic>
    </p:spTree>
    <p:extLst>
      <p:ext uri="{BB962C8B-B14F-4D97-AF65-F5344CB8AC3E}">
        <p14:creationId xmlns:p14="http://schemas.microsoft.com/office/powerpoint/2010/main" val="383641521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eaLnBrk="1" hangingPunct="1">
              <a:defRPr/>
            </a:pPr>
            <a:r>
              <a:rPr lang="en-US" sz="3600" dirty="0" smtClean="0">
                <a:solidFill>
                  <a:schemeClr val="tx1"/>
                </a:solidFill>
              </a:rPr>
              <a:t>Sustainability Science, Engineering and Education</a:t>
            </a:r>
            <a:endParaRPr lang="en-US" sz="3600" dirty="0">
              <a:solidFill>
                <a:schemeClr val="tx1"/>
              </a:solidFill>
            </a:endParaRPr>
          </a:p>
        </p:txBody>
      </p:sp>
      <p:sp>
        <p:nvSpPr>
          <p:cNvPr id="18433" name="Content Placeholder 1"/>
          <p:cNvSpPr>
            <a:spLocks noGrp="1"/>
          </p:cNvSpPr>
          <p:nvPr>
            <p:ph sz="quarter" idx="13"/>
          </p:nvPr>
        </p:nvSpPr>
        <p:spPr>
          <a:xfrm>
            <a:off x="480071" y="1973636"/>
            <a:ext cx="5859278" cy="3857446"/>
          </a:xfrm>
        </p:spPr>
        <p:txBody>
          <a:bodyPr/>
          <a:lstStyle/>
          <a:p>
            <a:pPr marL="0" indent="0" eaLnBrk="1" hangingPunct="1">
              <a:buNone/>
            </a:pPr>
            <a:r>
              <a:rPr lang="en-US" sz="2400" dirty="0" smtClean="0"/>
              <a:t>National Academy of Sciences definition:</a:t>
            </a:r>
          </a:p>
          <a:p>
            <a:pPr marL="0" indent="0">
              <a:buNone/>
            </a:pPr>
            <a:r>
              <a:rPr lang="en-US" sz="2400" dirty="0" smtClean="0"/>
              <a:t>“The interactions between </a:t>
            </a:r>
            <a:r>
              <a:rPr lang="en-US" sz="2400" b="1" dirty="0" smtClean="0">
                <a:solidFill>
                  <a:schemeClr val="tx2"/>
                </a:solidFill>
              </a:rPr>
              <a:t>natural and social systems</a:t>
            </a:r>
            <a:r>
              <a:rPr lang="en-US" sz="2400" dirty="0" smtClean="0">
                <a:solidFill>
                  <a:schemeClr val="bg2">
                    <a:lumMod val="50000"/>
                  </a:schemeClr>
                </a:solidFill>
              </a:rPr>
              <a:t> </a:t>
            </a:r>
            <a:r>
              <a:rPr lang="en-US" sz="2400" dirty="0" smtClean="0"/>
              <a:t>and how those interactions affect the challenge of </a:t>
            </a:r>
            <a:r>
              <a:rPr lang="en-US" sz="2400" b="1" dirty="0" smtClean="0">
                <a:solidFill>
                  <a:srgbClr val="DC9E1F"/>
                </a:solidFill>
              </a:rPr>
              <a:t>sustainability</a:t>
            </a:r>
            <a:r>
              <a:rPr lang="en-US" sz="2400" dirty="0" smtClean="0">
                <a:solidFill>
                  <a:srgbClr val="DC9E1F"/>
                </a:solidFill>
              </a:rPr>
              <a:t>: </a:t>
            </a:r>
          </a:p>
          <a:p>
            <a:pPr marL="0" indent="0" eaLnBrk="1" hangingPunct="1">
              <a:buNone/>
            </a:pPr>
            <a:r>
              <a:rPr lang="en-US" sz="2400" dirty="0" smtClean="0"/>
              <a:t>…meeting the needs of present and future generations while substantially reducing poverty and conserving the planet’s life support systems”</a:t>
            </a:r>
            <a:r>
              <a:rPr lang="en-US" sz="2400" b="1" dirty="0" smtClean="0"/>
              <a:t> </a:t>
            </a:r>
          </a:p>
        </p:txBody>
      </p:sp>
      <p:pic>
        <p:nvPicPr>
          <p:cNvPr id="5" name="Picture 4" descr="drought_map1_f1.jpg"/>
          <p:cNvPicPr>
            <a:picLocks noChangeAspect="1"/>
          </p:cNvPicPr>
          <p:nvPr/>
        </p:nvPicPr>
        <p:blipFill>
          <a:blip r:embed="rId3" cstate="print"/>
          <a:srcRect/>
          <a:stretch>
            <a:fillRect/>
          </a:stretch>
        </p:blipFill>
        <p:spPr bwMode="auto">
          <a:xfrm>
            <a:off x="6222721" y="2690723"/>
            <a:ext cx="2408901" cy="1416950"/>
          </a:xfrm>
          <a:prstGeom prst="rect">
            <a:avLst/>
          </a:prstGeom>
          <a:noFill/>
          <a:ln w="9525">
            <a:noFill/>
            <a:miter lim="800000"/>
            <a:headEnd/>
            <a:tailEnd/>
          </a:ln>
        </p:spPr>
      </p:pic>
    </p:spTree>
    <p:extLst>
      <p:ext uri="{BB962C8B-B14F-4D97-AF65-F5344CB8AC3E}">
        <p14:creationId xmlns:p14="http://schemas.microsoft.com/office/powerpoint/2010/main" val="165065487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xfrm>
            <a:off x="483936" y="210999"/>
            <a:ext cx="7239000" cy="914400"/>
          </a:xfrm>
        </p:spPr>
        <p:txBody>
          <a:bodyPr anchor="ctr">
            <a:normAutofit/>
          </a:bodyPr>
          <a:lstStyle/>
          <a:p>
            <a:r>
              <a:rPr lang="en-US" sz="3600" dirty="0" smtClean="0"/>
              <a:t>SEES Mission and goals </a:t>
            </a:r>
            <a:endParaRPr lang="en-US" sz="3600" dirty="0"/>
          </a:p>
        </p:txBody>
      </p:sp>
      <p:sp>
        <p:nvSpPr>
          <p:cNvPr id="8195" name="Content Placeholder 4"/>
          <p:cNvSpPr>
            <a:spLocks noGrp="1"/>
          </p:cNvSpPr>
          <p:nvPr>
            <p:ph sz="quarter" idx="13"/>
          </p:nvPr>
        </p:nvSpPr>
        <p:spPr>
          <a:xfrm>
            <a:off x="511328" y="3543827"/>
            <a:ext cx="7924800" cy="2215641"/>
          </a:xfrm>
        </p:spPr>
        <p:txBody>
          <a:bodyPr>
            <a:normAutofit/>
          </a:bodyPr>
          <a:lstStyle/>
          <a:p>
            <a:pPr lvl="0"/>
            <a:r>
              <a:rPr lang="en-US" sz="2000" dirty="0" smtClean="0"/>
              <a:t>Goal </a:t>
            </a:r>
            <a:r>
              <a:rPr lang="en-US" sz="2000" dirty="0" smtClean="0"/>
              <a:t>1:  Support interdisciplinary research and education that can facilitate the move towards global sustainability.  </a:t>
            </a:r>
          </a:p>
          <a:p>
            <a:pPr lvl="0"/>
            <a:r>
              <a:rPr lang="en-US" sz="2000" dirty="0" smtClean="0"/>
              <a:t>Goal 2:  Build linkages among existing projects and partners and add new participants in the sustainability research enterprise.  </a:t>
            </a:r>
          </a:p>
          <a:p>
            <a:pPr lvl="0"/>
            <a:r>
              <a:rPr lang="en-US" sz="2000" dirty="0" smtClean="0"/>
              <a:t>Goal 3:  Develop a workforce trained in the interdisciplinary scholarship needed to understand and address the complex issues of sustainability. </a:t>
            </a:r>
          </a:p>
        </p:txBody>
      </p:sp>
      <p:pic>
        <p:nvPicPr>
          <p:cNvPr id="4" name="Picture 3" descr="smart_cities_01.jpg"/>
          <p:cNvPicPr>
            <a:picLocks noChangeAspect="1"/>
          </p:cNvPicPr>
          <p:nvPr/>
        </p:nvPicPr>
        <p:blipFill>
          <a:blip r:embed="rId3" cstate="print"/>
          <a:stretch>
            <a:fillRect/>
          </a:stretch>
        </p:blipFill>
        <p:spPr>
          <a:xfrm>
            <a:off x="3566027" y="2272471"/>
            <a:ext cx="1766906" cy="1168298"/>
          </a:xfrm>
          <a:prstGeom prst="rect">
            <a:avLst/>
          </a:prstGeom>
          <a:ln w="38100">
            <a:solidFill>
              <a:schemeClr val="tx1"/>
            </a:solidFill>
          </a:ln>
        </p:spPr>
      </p:pic>
      <p:pic>
        <p:nvPicPr>
          <p:cNvPr id="5" name="Picture 4" descr="bwind_0620.jpg"/>
          <p:cNvPicPr>
            <a:picLocks noChangeAspect="1"/>
          </p:cNvPicPr>
          <p:nvPr/>
        </p:nvPicPr>
        <p:blipFill>
          <a:blip r:embed="rId4" cstate="print"/>
          <a:stretch>
            <a:fillRect/>
          </a:stretch>
        </p:blipFill>
        <p:spPr>
          <a:xfrm>
            <a:off x="6683342" y="2272471"/>
            <a:ext cx="1173559" cy="1271356"/>
          </a:xfrm>
          <a:prstGeom prst="rect">
            <a:avLst/>
          </a:prstGeom>
          <a:ln w="38100">
            <a:solidFill>
              <a:schemeClr val="tx1"/>
            </a:solidFill>
          </a:ln>
        </p:spPr>
      </p:pic>
      <p:pic>
        <p:nvPicPr>
          <p:cNvPr id="6" name="Picture 5" descr="C:\Documents and Settings\ezelensk\Local Settings\Temp\Temporary Internet Files\Content.IE5\9E0CTLWH\MP900399402[1].jpg"/>
          <p:cNvPicPr/>
          <p:nvPr/>
        </p:nvPicPr>
        <p:blipFill>
          <a:blip r:embed="rId5" cstate="print"/>
          <a:srcRect/>
          <a:stretch>
            <a:fillRect/>
          </a:stretch>
        </p:blipFill>
        <p:spPr bwMode="auto">
          <a:xfrm>
            <a:off x="1229895" y="2299368"/>
            <a:ext cx="1069473" cy="1109579"/>
          </a:xfrm>
          <a:prstGeom prst="rect">
            <a:avLst/>
          </a:prstGeom>
          <a:noFill/>
          <a:ln w="38100">
            <a:solidFill>
              <a:schemeClr val="tx1"/>
            </a:solidFill>
            <a:miter lim="800000"/>
            <a:headEnd/>
            <a:tailEnd/>
          </a:ln>
        </p:spPr>
      </p:pic>
      <p:sp>
        <p:nvSpPr>
          <p:cNvPr id="2" name="TextBox 1"/>
          <p:cNvSpPr txBox="1"/>
          <p:nvPr/>
        </p:nvSpPr>
        <p:spPr>
          <a:xfrm>
            <a:off x="1353538" y="1125399"/>
            <a:ext cx="6369398" cy="1356500"/>
          </a:xfrm>
          <a:prstGeom prst="rect">
            <a:avLst/>
          </a:prstGeom>
          <a:noFill/>
        </p:spPr>
        <p:txBody>
          <a:bodyPr wrap="square" rtlCol="0">
            <a:spAutoFit/>
          </a:bodyPr>
          <a:lstStyle/>
          <a:p>
            <a:pPr algn="ctr"/>
            <a:r>
              <a:rPr lang="en-US" sz="2000" i="1" dirty="0" smtClean="0"/>
              <a:t>To </a:t>
            </a:r>
            <a:r>
              <a:rPr lang="en-US" sz="2000" i="1" dirty="0"/>
              <a:t>advance science, engineering, and education to inform the societal actions needed for environmental and economic sustainability and sustainable human well-being</a:t>
            </a:r>
          </a:p>
          <a:p>
            <a:endParaRPr lang="en-US" sz="2000" dirty="0"/>
          </a:p>
        </p:txBody>
      </p:sp>
    </p:spTree>
    <p:extLst>
      <p:ext uri="{BB962C8B-B14F-4D97-AF65-F5344CB8AC3E}">
        <p14:creationId xmlns:p14="http://schemas.microsoft.com/office/powerpoint/2010/main" val="359927367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6553200" cy="1066800"/>
          </a:xfrm>
        </p:spPr>
        <p:txBody>
          <a:bodyPr anchor="ctr">
            <a:normAutofit/>
          </a:bodyPr>
          <a:lstStyle/>
          <a:p>
            <a:pPr algn="l"/>
            <a:r>
              <a:rPr lang="en-US" sz="3600" dirty="0" smtClean="0"/>
              <a:t>SEES Takes the Long View</a:t>
            </a:r>
            <a:endParaRPr lang="en-US" sz="3600" dirty="0"/>
          </a:p>
        </p:txBody>
      </p:sp>
      <p:sp>
        <p:nvSpPr>
          <p:cNvPr id="3" name="Content Placeholder 2"/>
          <p:cNvSpPr>
            <a:spLocks noGrp="1"/>
          </p:cNvSpPr>
          <p:nvPr>
            <p:ph sz="quarter" idx="13"/>
          </p:nvPr>
        </p:nvSpPr>
        <p:spPr>
          <a:xfrm>
            <a:off x="457200" y="1295400"/>
            <a:ext cx="6400800" cy="4522724"/>
          </a:xfrm>
        </p:spPr>
        <p:txBody>
          <a:bodyPr>
            <a:normAutofit fontScale="92500"/>
          </a:bodyPr>
          <a:lstStyle/>
          <a:p>
            <a:pPr>
              <a:buNone/>
            </a:pPr>
            <a:r>
              <a:rPr lang="en-US" sz="2400" dirty="0" smtClean="0"/>
              <a:t>Sustainability requires long-term perspective  emphasizing:</a:t>
            </a:r>
          </a:p>
          <a:p>
            <a:r>
              <a:rPr lang="en-US" sz="2400" dirty="0" smtClean="0"/>
              <a:t>Integrated approaches across disciplines </a:t>
            </a:r>
          </a:p>
          <a:p>
            <a:r>
              <a:rPr lang="en-US" sz="2400" dirty="0" smtClean="0"/>
              <a:t>Developing systems-level models</a:t>
            </a:r>
          </a:p>
          <a:p>
            <a:r>
              <a:rPr lang="en-US" sz="2400" dirty="0" smtClean="0"/>
              <a:t>Realizing data-enabled science   </a:t>
            </a:r>
          </a:p>
          <a:p>
            <a:r>
              <a:rPr lang="en-US" sz="2400" dirty="0" smtClean="0"/>
              <a:t>Linking Observational networks</a:t>
            </a:r>
          </a:p>
          <a:p>
            <a:r>
              <a:rPr lang="en-US" sz="2400" dirty="0" smtClean="0"/>
              <a:t>Exploring linkages </a:t>
            </a:r>
            <a:r>
              <a:rPr lang="en-US" sz="2400" dirty="0"/>
              <a:t>between </a:t>
            </a:r>
            <a:r>
              <a:rPr lang="en-US" sz="2400" dirty="0" smtClean="0"/>
              <a:t/>
            </a:r>
            <a:br>
              <a:rPr lang="en-US" sz="2400" dirty="0" smtClean="0"/>
            </a:br>
            <a:r>
              <a:rPr lang="en-US" sz="2400" dirty="0" smtClean="0"/>
              <a:t>technological </a:t>
            </a:r>
            <a:r>
              <a:rPr lang="en-US" sz="2400" dirty="0"/>
              <a:t>solutions and </a:t>
            </a:r>
            <a:r>
              <a:rPr lang="en-US" sz="2400" dirty="0" smtClean="0"/>
              <a:t/>
            </a:r>
            <a:br>
              <a:rPr lang="en-US" sz="2400" dirty="0" smtClean="0"/>
            </a:br>
            <a:r>
              <a:rPr lang="en-US" sz="2400" dirty="0" smtClean="0"/>
              <a:t>environmental effects </a:t>
            </a:r>
          </a:p>
          <a:p>
            <a:r>
              <a:rPr lang="en-US" sz="2400" dirty="0" smtClean="0"/>
              <a:t>Communicating research </a:t>
            </a:r>
            <a:r>
              <a:rPr lang="en-US" sz="2400" dirty="0"/>
              <a:t>findings to </a:t>
            </a:r>
            <a:r>
              <a:rPr lang="en-US" sz="2400" dirty="0" smtClean="0"/>
              <a:t>decision-makers and the public  </a:t>
            </a:r>
          </a:p>
        </p:txBody>
      </p:sp>
      <p:pic>
        <p:nvPicPr>
          <p:cNvPr id="1026" name="Picture 2" descr="C:\Documents and Settings\ezelensk\Local Settings\Temporary Internet Files\Content.IE5\U72XY3FJ\MP900427670[1].jpg"/>
          <p:cNvPicPr>
            <a:picLocks noChangeAspect="1" noChangeArrowheads="1"/>
          </p:cNvPicPr>
          <p:nvPr/>
        </p:nvPicPr>
        <p:blipFill>
          <a:blip r:embed="rId2" cstate="print"/>
          <a:stretch>
            <a:fillRect/>
          </a:stretch>
        </p:blipFill>
        <p:spPr bwMode="auto">
          <a:xfrm>
            <a:off x="7086600" y="533400"/>
            <a:ext cx="1753985" cy="1828800"/>
          </a:xfrm>
          <a:prstGeom prst="rect">
            <a:avLst/>
          </a:prstGeom>
          <a:noFill/>
          <a:ln w="38100">
            <a:solidFill>
              <a:schemeClr val="tx1"/>
            </a:solidFill>
          </a:ln>
        </p:spPr>
      </p:pic>
      <p:pic>
        <p:nvPicPr>
          <p:cNvPr id="1034" name="Picture 10" descr="C:\Documents and Settings\ezelensk\Local Settings\Temporary Internet Files\Content.IE5\V35L0SQB\MP900438971[1].jpg"/>
          <p:cNvPicPr>
            <a:picLocks noChangeAspect="1" noChangeArrowheads="1"/>
          </p:cNvPicPr>
          <p:nvPr/>
        </p:nvPicPr>
        <p:blipFill>
          <a:blip r:embed="rId3" cstate="print"/>
          <a:srcRect/>
          <a:stretch>
            <a:fillRect/>
          </a:stretch>
        </p:blipFill>
        <p:spPr bwMode="auto">
          <a:xfrm>
            <a:off x="5566826" y="2556039"/>
            <a:ext cx="2582347" cy="1718435"/>
          </a:xfrm>
          <a:prstGeom prst="rect">
            <a:avLst/>
          </a:prstGeom>
          <a:noFill/>
          <a:ln w="38100">
            <a:solidFill>
              <a:schemeClr val="tx1"/>
            </a:solidFill>
          </a:ln>
        </p:spPr>
      </p:pic>
      <p:pic>
        <p:nvPicPr>
          <p:cNvPr id="8" name="Picture 9" descr="C:\Documents and Settings\ezelensk\Local Settings\Temporary Internet Files\Content.IE5\K365Q5VS\MP900447424[1].jpg"/>
          <p:cNvPicPr>
            <a:picLocks noChangeAspect="1" noChangeArrowheads="1"/>
          </p:cNvPicPr>
          <p:nvPr/>
        </p:nvPicPr>
        <p:blipFill>
          <a:blip r:embed="rId4" cstate="print"/>
          <a:srcRect/>
          <a:stretch>
            <a:fillRect/>
          </a:stretch>
        </p:blipFill>
        <p:spPr bwMode="auto">
          <a:xfrm>
            <a:off x="6723957" y="4492705"/>
            <a:ext cx="2116628" cy="1923107"/>
          </a:xfrm>
          <a:prstGeom prst="rect">
            <a:avLst/>
          </a:prstGeom>
          <a:noFill/>
          <a:ln w="38100">
            <a:solidFill>
              <a:schemeClr val="tx1"/>
            </a:solidFill>
          </a:ln>
        </p:spPr>
      </p:pic>
    </p:spTree>
    <p:extLst>
      <p:ext uri="{BB962C8B-B14F-4D97-AF65-F5344CB8AC3E}">
        <p14:creationId xmlns:p14="http://schemas.microsoft.com/office/powerpoint/2010/main" val="218548431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458200" cy="715962"/>
          </a:xfrm>
        </p:spPr>
        <p:txBody>
          <a:bodyPr>
            <a:normAutofit/>
          </a:bodyPr>
          <a:lstStyle/>
          <a:p>
            <a:pPr algn="l"/>
            <a:r>
              <a:rPr lang="en-US" sz="3600" dirty="0" smtClean="0"/>
              <a:t>Proposed Future SEES Focus Areas</a:t>
            </a:r>
            <a:endParaRPr lang="en-US" sz="3600" dirty="0"/>
          </a:p>
        </p:txBody>
      </p:sp>
      <p:sp>
        <p:nvSpPr>
          <p:cNvPr id="3" name="Content Placeholder 2"/>
          <p:cNvSpPr>
            <a:spLocks noGrp="1"/>
          </p:cNvSpPr>
          <p:nvPr>
            <p:ph sz="quarter" idx="13"/>
          </p:nvPr>
        </p:nvSpPr>
        <p:spPr>
          <a:xfrm>
            <a:off x="495300" y="1281424"/>
            <a:ext cx="6074773" cy="5055018"/>
          </a:xfrm>
        </p:spPr>
        <p:txBody>
          <a:bodyPr>
            <a:normAutofit/>
          </a:bodyPr>
          <a:lstStyle/>
          <a:p>
            <a:r>
              <a:rPr lang="en-US" sz="2000" dirty="0" smtClean="0"/>
              <a:t>Chemistry, Materials, Engineering</a:t>
            </a:r>
          </a:p>
          <a:p>
            <a:pPr lvl="1"/>
            <a:r>
              <a:rPr lang="en-US" sz="2000" dirty="0" smtClean="0"/>
              <a:t>Renewable, non-toxic materials, process improvements </a:t>
            </a:r>
          </a:p>
          <a:p>
            <a:r>
              <a:rPr lang="en-US" sz="2000" dirty="0" smtClean="0"/>
              <a:t>Coastal and Arctic Regions </a:t>
            </a:r>
          </a:p>
          <a:p>
            <a:pPr lvl="1"/>
            <a:r>
              <a:rPr lang="en-US" sz="2000" dirty="0" smtClean="0"/>
              <a:t>Vulnerability, resilience, cultural impacts</a:t>
            </a:r>
          </a:p>
          <a:p>
            <a:r>
              <a:rPr lang="en-US" sz="2000" dirty="0" smtClean="0"/>
              <a:t>Hazards and Disaster </a:t>
            </a:r>
          </a:p>
          <a:p>
            <a:pPr lvl="1"/>
            <a:r>
              <a:rPr lang="en-US" sz="2000" dirty="0" smtClean="0"/>
              <a:t>Science, engineering, risk assessment, decision-making</a:t>
            </a:r>
          </a:p>
          <a:p>
            <a:r>
              <a:rPr lang="en-US" sz="2000" dirty="0" smtClean="0"/>
              <a:t>Information Science and Engineering</a:t>
            </a:r>
          </a:p>
          <a:p>
            <a:pPr lvl="1"/>
            <a:r>
              <a:rPr lang="en-US" sz="2000" dirty="0" smtClean="0"/>
              <a:t>Data analytics, smart systems, green computing</a:t>
            </a:r>
            <a:endParaRPr lang="en-US" sz="2000" dirty="0" smtClean="0"/>
          </a:p>
          <a:p>
            <a:pPr>
              <a:buNone/>
            </a:pPr>
            <a:endParaRPr lang="en-US" sz="2000" dirty="0"/>
          </a:p>
        </p:txBody>
      </p:sp>
      <p:pic>
        <p:nvPicPr>
          <p:cNvPr id="5" name="Picture 4" descr="coast5.jpg"/>
          <p:cNvPicPr>
            <a:picLocks noChangeAspect="1"/>
          </p:cNvPicPr>
          <p:nvPr/>
        </p:nvPicPr>
        <p:blipFill>
          <a:blip r:embed="rId2" cstate="print"/>
          <a:stretch>
            <a:fillRect/>
          </a:stretch>
        </p:blipFill>
        <p:spPr>
          <a:xfrm>
            <a:off x="6349774" y="3489879"/>
            <a:ext cx="1748533" cy="14338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6" descr="C:\Documents and Settings\ezelensk\Local Settings\Temporary Internet Files\Content.IE5\ER04N0SM\MP900401941[1].jpg"/>
          <p:cNvPicPr>
            <a:picLocks noChangeAspect="1" noChangeArrowheads="1"/>
          </p:cNvPicPr>
          <p:nvPr/>
        </p:nvPicPr>
        <p:blipFill>
          <a:blip r:embed="rId3" cstate="print"/>
          <a:srcRect/>
          <a:stretch>
            <a:fillRect/>
          </a:stretch>
        </p:blipFill>
        <p:spPr bwMode="auto">
          <a:xfrm>
            <a:off x="6139837" y="1281424"/>
            <a:ext cx="1371600" cy="16624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C:\Documents and Settings\ezelensk\Local Settings\Temporary Internet Files\Content.IE5\OIR41QHR\MP900400416[1].jpg"/>
          <p:cNvPicPr>
            <a:picLocks noChangeAspect="1" noChangeArrowheads="1"/>
          </p:cNvPicPr>
          <p:nvPr/>
        </p:nvPicPr>
        <p:blipFill>
          <a:blip r:embed="rId4" cstate="print"/>
          <a:srcRect/>
          <a:stretch>
            <a:fillRect/>
          </a:stretch>
        </p:blipFill>
        <p:spPr bwMode="auto">
          <a:xfrm>
            <a:off x="7251258" y="4967861"/>
            <a:ext cx="1601240" cy="1510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descr="species_brink_09.jpg"/>
          <p:cNvPicPr>
            <a:picLocks noChangeAspect="1"/>
          </p:cNvPicPr>
          <p:nvPr/>
        </p:nvPicPr>
        <p:blipFill>
          <a:blip r:embed="rId5" cstate="print"/>
          <a:stretch>
            <a:fillRect/>
          </a:stretch>
        </p:blipFill>
        <p:spPr>
          <a:xfrm>
            <a:off x="7168882" y="2367047"/>
            <a:ext cx="1727798" cy="14338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7067331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762000" y="0"/>
            <a:ext cx="10668000" cy="6858000"/>
          </a:xfrm>
          <a:prstGeom prst="ellipse">
            <a:avLst/>
          </a:prstGeom>
          <a:noFill/>
          <a:ln w="50800" cmpd="tri">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tx1"/>
              </a:solidFill>
            </a:endParaRPr>
          </a:p>
        </p:txBody>
      </p:sp>
      <p:sp>
        <p:nvSpPr>
          <p:cNvPr id="3074" name="TextBox 9"/>
          <p:cNvSpPr txBox="1">
            <a:spLocks noChangeArrowheads="1"/>
          </p:cNvSpPr>
          <p:nvPr/>
        </p:nvSpPr>
        <p:spPr bwMode="auto">
          <a:xfrm>
            <a:off x="124920" y="4191000"/>
            <a:ext cx="8839200" cy="584775"/>
          </a:xfrm>
          <a:prstGeom prst="rect">
            <a:avLst/>
          </a:prstGeom>
          <a:noFill/>
          <a:ln w="9525">
            <a:noFill/>
            <a:miter lim="800000"/>
            <a:headEnd/>
            <a:tailEnd/>
          </a:ln>
        </p:spPr>
        <p:txBody>
          <a:bodyPr wrap="square">
            <a:spAutoFit/>
          </a:bodyPr>
          <a:lstStyle/>
          <a:p>
            <a:pPr algn="ctr"/>
            <a:r>
              <a:rPr lang="en-US" sz="3200" b="1" dirty="0" smtClean="0">
                <a:latin typeface="Myriad Pro" charset="0"/>
              </a:rPr>
              <a:t>The Earth System Sustainability Initiative</a:t>
            </a:r>
          </a:p>
        </p:txBody>
      </p:sp>
      <p:pic>
        <p:nvPicPr>
          <p:cNvPr id="3076" name="Picture 20" descr="Untitled-5.png"/>
          <p:cNvPicPr>
            <a:picLocks noChangeAspect="1"/>
          </p:cNvPicPr>
          <p:nvPr/>
        </p:nvPicPr>
        <p:blipFill>
          <a:blip r:embed="rId3" cstate="print"/>
          <a:srcRect/>
          <a:stretch>
            <a:fillRect/>
          </a:stretch>
        </p:blipFill>
        <p:spPr bwMode="auto">
          <a:xfrm>
            <a:off x="0" y="1382290"/>
            <a:ext cx="9144000" cy="2438400"/>
          </a:xfrm>
          <a:prstGeom prst="rect">
            <a:avLst/>
          </a:prstGeom>
          <a:noFill/>
          <a:ln w="9525">
            <a:noFill/>
            <a:miter lim="800000"/>
            <a:headEnd/>
            <a:tailEnd/>
          </a:ln>
        </p:spPr>
      </p:pic>
      <p:pic>
        <p:nvPicPr>
          <p:cNvPr id="9" name="Picture 4" descr="terra"/>
          <p:cNvPicPr>
            <a:picLocks noChangeAspect="1" noChangeArrowheads="1"/>
          </p:cNvPicPr>
          <p:nvPr/>
        </p:nvPicPr>
        <p:blipFill>
          <a:blip r:embed="rId4" cstate="print"/>
          <a:srcRect/>
          <a:stretch>
            <a:fillRect/>
          </a:stretch>
        </p:blipFill>
        <p:spPr bwMode="auto">
          <a:xfrm>
            <a:off x="3429000" y="1371600"/>
            <a:ext cx="2569273" cy="2419110"/>
          </a:xfrm>
          <a:prstGeom prst="rect">
            <a:avLst/>
          </a:prstGeom>
          <a:noFill/>
          <a:ln>
            <a:solidFill>
              <a:schemeClr val="tx1"/>
            </a:solidFill>
          </a:ln>
          <a:effectLst>
            <a:outerShdw blurRad="50800" dist="38100" dir="2700000" algn="tl" rotWithShape="0">
              <a:prstClr val="black">
                <a:alpha val="40000"/>
              </a:prstClr>
            </a:outerShdw>
          </a:effectLst>
        </p:spPr>
      </p:pic>
      <p:pic>
        <p:nvPicPr>
          <p:cNvPr id="15" name="Picture 14" descr="belmont logo.JPG"/>
          <p:cNvPicPr>
            <a:picLocks noChangeAspect="1"/>
          </p:cNvPicPr>
          <p:nvPr/>
        </p:nvPicPr>
        <p:blipFill>
          <a:blip r:embed="rId5" cstate="print"/>
          <a:stretch>
            <a:fillRect/>
          </a:stretch>
        </p:blipFill>
        <p:spPr>
          <a:xfrm>
            <a:off x="2057400" y="6282681"/>
            <a:ext cx="1191712" cy="350469"/>
          </a:xfrm>
          <a:prstGeom prst="rect">
            <a:avLst/>
          </a:prstGeom>
        </p:spPr>
      </p:pic>
      <p:pic>
        <p:nvPicPr>
          <p:cNvPr id="16" name="Picture 15"/>
          <p:cNvPicPr/>
          <p:nvPr/>
        </p:nvPicPr>
        <p:blipFill>
          <a:blip r:embed="rId6" cstate="print"/>
          <a:srcRect r="48953"/>
          <a:stretch>
            <a:fillRect/>
          </a:stretch>
        </p:blipFill>
        <p:spPr bwMode="auto">
          <a:xfrm>
            <a:off x="3657600" y="6249650"/>
            <a:ext cx="1595200" cy="640830"/>
          </a:xfrm>
          <a:prstGeom prst="rect">
            <a:avLst/>
          </a:prstGeom>
          <a:noFill/>
        </p:spPr>
      </p:pic>
      <p:pic>
        <p:nvPicPr>
          <p:cNvPr id="18" name="Content Placeholder 6" descr="igfa logo.JPG"/>
          <p:cNvPicPr>
            <a:picLocks noChangeAspect="1"/>
          </p:cNvPicPr>
          <p:nvPr/>
        </p:nvPicPr>
        <p:blipFill>
          <a:blip r:embed="rId7" cstate="print"/>
          <a:stretch>
            <a:fillRect/>
          </a:stretch>
        </p:blipFill>
        <p:spPr>
          <a:xfrm>
            <a:off x="8367692" y="5294020"/>
            <a:ext cx="776307" cy="428369"/>
          </a:xfrm>
          <a:prstGeom prst="rect">
            <a:avLst/>
          </a:prstGeom>
        </p:spPr>
      </p:pic>
      <p:pic>
        <p:nvPicPr>
          <p:cNvPr id="19" name="Picture 18"/>
          <p:cNvPicPr/>
          <p:nvPr/>
        </p:nvPicPr>
        <p:blipFill>
          <a:blip r:embed="rId6" cstate="print"/>
          <a:srcRect l="70370"/>
          <a:stretch>
            <a:fillRect/>
          </a:stretch>
        </p:blipFill>
        <p:spPr bwMode="auto">
          <a:xfrm>
            <a:off x="5809940" y="6277130"/>
            <a:ext cx="1141750" cy="608350"/>
          </a:xfrm>
          <a:prstGeom prst="rect">
            <a:avLst/>
          </a:prstGeom>
          <a:noFill/>
        </p:spPr>
      </p:pic>
      <p:pic>
        <p:nvPicPr>
          <p:cNvPr id="21" name="Picture 2" descr="http://wa1.www.unesco.org/new/fileadmin/unesco/images/logo_en.gif;pva32db540426e0dc2">
            <a:hlinkClick r:id="rId8"/>
          </p:cNvPr>
          <p:cNvPicPr>
            <a:picLocks noChangeAspect="1" noChangeArrowheads="1"/>
          </p:cNvPicPr>
          <p:nvPr/>
        </p:nvPicPr>
        <p:blipFill>
          <a:blip r:embed="rId9" cstate="print"/>
          <a:srcRect/>
          <a:stretch>
            <a:fillRect/>
          </a:stretch>
        </p:blipFill>
        <p:spPr bwMode="auto">
          <a:xfrm>
            <a:off x="762000" y="5943600"/>
            <a:ext cx="1066800" cy="549311"/>
          </a:xfrm>
          <a:prstGeom prst="rect">
            <a:avLst/>
          </a:prstGeom>
          <a:noFill/>
        </p:spPr>
      </p:pic>
      <p:pic>
        <p:nvPicPr>
          <p:cNvPr id="22" name="Picture 2"/>
          <p:cNvPicPr>
            <a:picLocks noChangeAspect="1" noChangeArrowheads="1"/>
          </p:cNvPicPr>
          <p:nvPr/>
        </p:nvPicPr>
        <p:blipFill>
          <a:blip r:embed="rId10" cstate="print"/>
          <a:srcRect/>
          <a:stretch>
            <a:fillRect/>
          </a:stretch>
        </p:blipFill>
        <p:spPr bwMode="auto">
          <a:xfrm>
            <a:off x="7315199" y="5959119"/>
            <a:ext cx="1295401" cy="440799"/>
          </a:xfrm>
          <a:prstGeom prst="rect">
            <a:avLst/>
          </a:prstGeom>
          <a:noFill/>
          <a:ln w="9525">
            <a:noFill/>
            <a:miter lim="800000"/>
            <a:headEnd/>
            <a:tailEnd/>
          </a:ln>
        </p:spPr>
      </p:pic>
      <p:sp>
        <p:nvSpPr>
          <p:cNvPr id="24" name="Rectangle 23"/>
          <p:cNvSpPr/>
          <p:nvPr/>
        </p:nvSpPr>
        <p:spPr>
          <a:xfrm>
            <a:off x="152400" y="5257800"/>
            <a:ext cx="685800" cy="684550"/>
          </a:xfrm>
          <a:prstGeom prst="rect">
            <a:avLst/>
          </a:prstGeom>
          <a:solidFill>
            <a:schemeClr val="l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P:\Docs\Visioning\communication\presentations\foto davide\paolo2.JPG"/>
          <p:cNvPicPr>
            <a:picLocks noChangeAspect="1" noChangeArrowheads="1"/>
          </p:cNvPicPr>
          <p:nvPr/>
        </p:nvPicPr>
        <p:blipFill>
          <a:blip r:embed="rId11" cstate="print"/>
          <a:srcRect/>
          <a:stretch>
            <a:fillRect/>
          </a:stretch>
        </p:blipFill>
        <p:spPr bwMode="auto">
          <a:xfrm>
            <a:off x="7552465" y="2532094"/>
            <a:ext cx="1591535" cy="1294146"/>
          </a:xfrm>
          <a:prstGeom prst="rect">
            <a:avLst/>
          </a:prstGeom>
          <a:noFill/>
        </p:spPr>
      </p:pic>
      <p:pic>
        <p:nvPicPr>
          <p:cNvPr id="23" name="Picture 3"/>
          <p:cNvPicPr>
            <a:picLocks noChangeAspect="1" noChangeArrowheads="1"/>
          </p:cNvPicPr>
          <p:nvPr/>
        </p:nvPicPr>
        <p:blipFill>
          <a:blip r:embed="rId12" cstate="print"/>
          <a:srcRect/>
          <a:stretch>
            <a:fillRect/>
          </a:stretch>
        </p:blipFill>
        <p:spPr bwMode="auto">
          <a:xfrm>
            <a:off x="212360" y="5319010"/>
            <a:ext cx="571714" cy="565880"/>
          </a:xfrm>
          <a:prstGeom prst="rect">
            <a:avLst/>
          </a:prstGeom>
          <a:noFill/>
          <a:ln w="9525">
            <a:noFill/>
            <a:miter lim="800000"/>
            <a:headEnd/>
            <a:tailEnd/>
          </a:ln>
        </p:spPr>
      </p:pic>
      <p:pic>
        <p:nvPicPr>
          <p:cNvPr id="1031" name="Picture 7" descr="P:\Docs\Visioning\communication\presentations\foto davide\fotogas_compressed.jpg"/>
          <p:cNvPicPr>
            <a:picLocks noChangeAspect="1" noChangeArrowheads="1"/>
          </p:cNvPicPr>
          <p:nvPr/>
        </p:nvPicPr>
        <p:blipFill>
          <a:blip r:embed="rId13" cstate="print"/>
          <a:srcRect/>
          <a:stretch>
            <a:fillRect/>
          </a:stretch>
        </p:blipFill>
        <p:spPr bwMode="auto">
          <a:xfrm>
            <a:off x="0" y="2609000"/>
            <a:ext cx="1752600" cy="1201000"/>
          </a:xfrm>
          <a:prstGeom prst="rect">
            <a:avLst/>
          </a:prstGeom>
          <a:noFill/>
        </p:spPr>
      </p:pic>
      <p:pic>
        <p:nvPicPr>
          <p:cNvPr id="1028" name="Picture 4" descr="P:\Docs\Visioning\communication\presentations\foto davide\fotoVillage_compr.jpg"/>
          <p:cNvPicPr>
            <a:picLocks noChangeAspect="1" noChangeArrowheads="1"/>
          </p:cNvPicPr>
          <p:nvPr/>
        </p:nvPicPr>
        <p:blipFill>
          <a:blip r:embed="rId14" cstate="print"/>
          <a:srcRect/>
          <a:stretch>
            <a:fillRect/>
          </a:stretch>
        </p:blipFill>
        <p:spPr bwMode="auto">
          <a:xfrm>
            <a:off x="5943601" y="2590800"/>
            <a:ext cx="1600200" cy="1219200"/>
          </a:xfrm>
          <a:prstGeom prst="rect">
            <a:avLst/>
          </a:prstGeom>
          <a:noFill/>
        </p:spPr>
      </p:pic>
      <p:pic>
        <p:nvPicPr>
          <p:cNvPr id="1029" name="Picture 5" descr="P:\Docs\Visioning\communication\presentations\foto davide\foto29b_compressed.jpg"/>
          <p:cNvPicPr>
            <a:picLocks noChangeAspect="1" noChangeArrowheads="1"/>
          </p:cNvPicPr>
          <p:nvPr/>
        </p:nvPicPr>
        <p:blipFill>
          <a:blip r:embed="rId15" cstate="print"/>
          <a:srcRect/>
          <a:stretch>
            <a:fillRect/>
          </a:stretch>
        </p:blipFill>
        <p:spPr bwMode="auto">
          <a:xfrm>
            <a:off x="0" y="1371600"/>
            <a:ext cx="1752599" cy="1219200"/>
          </a:xfrm>
          <a:prstGeom prst="rect">
            <a:avLst/>
          </a:prstGeom>
          <a:noFill/>
        </p:spPr>
      </p:pic>
      <p:pic>
        <p:nvPicPr>
          <p:cNvPr id="1030" name="Picture 6" descr="P:\Docs\Visioning\communication\presentations\foto davide\fotobimbo_compressed.jpg"/>
          <p:cNvPicPr>
            <a:picLocks noChangeAspect="1" noChangeArrowheads="1"/>
          </p:cNvPicPr>
          <p:nvPr/>
        </p:nvPicPr>
        <p:blipFill>
          <a:blip r:embed="rId16" cstate="print"/>
          <a:srcRect/>
          <a:stretch>
            <a:fillRect/>
          </a:stretch>
        </p:blipFill>
        <p:spPr bwMode="auto">
          <a:xfrm>
            <a:off x="1752600" y="1371600"/>
            <a:ext cx="1752600" cy="1295400"/>
          </a:xfrm>
          <a:prstGeom prst="rect">
            <a:avLst/>
          </a:prstGeom>
          <a:noFill/>
        </p:spPr>
      </p:pic>
      <p:sp>
        <p:nvSpPr>
          <p:cNvPr id="26" name="TextBox 25"/>
          <p:cNvSpPr txBox="1"/>
          <p:nvPr/>
        </p:nvSpPr>
        <p:spPr>
          <a:xfrm>
            <a:off x="-76200" y="3655766"/>
            <a:ext cx="1285929" cy="215444"/>
          </a:xfrm>
          <a:prstGeom prst="rect">
            <a:avLst/>
          </a:prstGeom>
          <a:noFill/>
          <a:ln>
            <a:noFill/>
          </a:ln>
        </p:spPr>
        <p:txBody>
          <a:bodyPr wrap="none" rtlCol="0">
            <a:spAutoFit/>
          </a:bodyPr>
          <a:lstStyle/>
          <a:p>
            <a:r>
              <a:rPr lang="en-US" sz="800" dirty="0" smtClean="0">
                <a:solidFill>
                  <a:schemeClr val="tx1">
                    <a:lumMod val="75000"/>
                    <a:lumOff val="25000"/>
                  </a:schemeClr>
                </a:solidFill>
              </a:rPr>
              <a:t>photos: www.dawide.com</a:t>
            </a:r>
            <a:endParaRPr lang="en-GB" sz="800" dirty="0">
              <a:solidFill>
                <a:schemeClr val="tx1">
                  <a:lumMod val="75000"/>
                  <a:lumOff val="25000"/>
                </a:schemeClr>
              </a:solidFill>
            </a:endParaRPr>
          </a:p>
        </p:txBody>
      </p:sp>
      <p:pic>
        <p:nvPicPr>
          <p:cNvPr id="1032" name="Picture 8" descr="P:\Docs\Visioning\communication\presentations\foto davide\fotoauto_compressed.jpg"/>
          <p:cNvPicPr>
            <a:picLocks noChangeAspect="1" noChangeArrowheads="1"/>
          </p:cNvPicPr>
          <p:nvPr/>
        </p:nvPicPr>
        <p:blipFill>
          <a:blip r:embed="rId17" cstate="print"/>
          <a:srcRect/>
          <a:stretch>
            <a:fillRect/>
          </a:stretch>
        </p:blipFill>
        <p:spPr bwMode="auto">
          <a:xfrm>
            <a:off x="5943600" y="1371600"/>
            <a:ext cx="1600200" cy="1219200"/>
          </a:xfrm>
          <a:prstGeom prst="rect">
            <a:avLst/>
          </a:prstGeom>
          <a:noFill/>
        </p:spPr>
      </p:pic>
      <p:pic>
        <p:nvPicPr>
          <p:cNvPr id="1033" name="Picture 9" descr="P:\Docs\Visioning\communication\presentations\foto davide\fotofishing_compressed.jpg"/>
          <p:cNvPicPr>
            <a:picLocks noChangeAspect="1" noChangeArrowheads="1"/>
          </p:cNvPicPr>
          <p:nvPr/>
        </p:nvPicPr>
        <p:blipFill>
          <a:blip r:embed="rId18" cstate="print"/>
          <a:srcRect/>
          <a:stretch>
            <a:fillRect/>
          </a:stretch>
        </p:blipFill>
        <p:spPr bwMode="auto">
          <a:xfrm>
            <a:off x="7543800" y="1371601"/>
            <a:ext cx="1600200" cy="1219200"/>
          </a:xfrm>
          <a:prstGeom prst="rect">
            <a:avLst/>
          </a:prstGeom>
          <a:noFill/>
        </p:spPr>
      </p:pic>
      <p:pic>
        <p:nvPicPr>
          <p:cNvPr id="2" name="Picture 2" descr="P:\Docs\Visioning\communication\presentations\foto davide\fotoNY_compressed.jpg"/>
          <p:cNvPicPr>
            <a:picLocks noChangeAspect="1" noChangeArrowheads="1"/>
          </p:cNvPicPr>
          <p:nvPr/>
        </p:nvPicPr>
        <p:blipFill>
          <a:blip r:embed="rId19" cstate="print"/>
          <a:srcRect/>
          <a:stretch>
            <a:fillRect/>
          </a:stretch>
        </p:blipFill>
        <p:spPr bwMode="auto">
          <a:xfrm>
            <a:off x="1752600" y="2590800"/>
            <a:ext cx="1752600" cy="1219200"/>
          </a:xfrm>
          <a:prstGeom prst="rect">
            <a:avLst/>
          </a:prstGeom>
          <a:noFill/>
        </p:spPr>
      </p:pic>
    </p:spTree>
    <p:extLst>
      <p:ext uri="{BB962C8B-B14F-4D97-AF65-F5344CB8AC3E}">
        <p14:creationId xmlns:p14="http://schemas.microsoft.com/office/powerpoint/2010/main" val="998486353"/>
      </p:ext>
    </p:extLst>
  </p:cSld>
  <p:clrMapOvr>
    <a:masterClrMapping/>
  </p:clrMapOvr>
  <mc:AlternateContent xmlns:mc="http://schemas.openxmlformats.org/markup-compatibility/2006">
    <mc:Choice xmlns:p14="http://schemas.microsoft.com/office/powerpoint/2010/main" Requires="p14">
      <p:transition spd="slow" p14:dur="1200" advTm="4000">
        <p:dissolve/>
      </p:transition>
    </mc:Choice>
    <mc:Fallback>
      <p:transition xmlns:p14="http://schemas.microsoft.com/office/powerpoint/2010/main" spd="slow" advTm="4000">
        <p:dissolv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f_new_trans.gif"/>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2135052" y="1084652"/>
            <a:ext cx="4590526" cy="4590526"/>
          </a:xfrm>
          <a:prstGeom prst="rect">
            <a:avLst/>
          </a:prstGeom>
        </p:spPr>
      </p:pic>
      <p:sp>
        <p:nvSpPr>
          <p:cNvPr id="2" name="Title 1"/>
          <p:cNvSpPr>
            <a:spLocks noGrp="1"/>
          </p:cNvSpPr>
          <p:nvPr>
            <p:ph type="title"/>
          </p:nvPr>
        </p:nvSpPr>
        <p:spPr/>
        <p:txBody>
          <a:bodyPr>
            <a:normAutofit/>
          </a:bodyPr>
          <a:lstStyle/>
          <a:p>
            <a:r>
              <a:rPr lang="en-US" dirty="0" smtClean="0"/>
              <a:t>NSF’s Mission to Support Fundamental Research</a:t>
            </a:r>
            <a:endParaRPr lang="en-US" dirty="0"/>
          </a:p>
        </p:txBody>
      </p:sp>
      <p:sp>
        <p:nvSpPr>
          <p:cNvPr id="3" name="Content Placeholder 2"/>
          <p:cNvSpPr>
            <a:spLocks noGrp="1"/>
          </p:cNvSpPr>
          <p:nvPr>
            <p:ph sz="quarter" idx="13"/>
          </p:nvPr>
        </p:nvSpPr>
        <p:spPr>
          <a:xfrm>
            <a:off x="696758" y="1905855"/>
            <a:ext cx="7837642" cy="4525963"/>
          </a:xfrm>
        </p:spPr>
        <p:txBody>
          <a:bodyPr>
            <a:normAutofit/>
          </a:bodyPr>
          <a:lstStyle/>
          <a:p>
            <a:pPr marL="0" indent="0">
              <a:buNone/>
            </a:pPr>
            <a:r>
              <a:rPr lang="en-US" sz="2400" dirty="0" smtClean="0"/>
              <a:t>NSF's goals--discovery, learning, research infrastructure and stewardship--provide an integrated strategy to advance the frontiers of knowledge, cultivate a world-class, broadly inclusive science and engineering workforce and expand the scientific literacy of all citizens, build the nation's research capability through investments in advanced instrumentation and facilities, and support excellence in science and engineering research and education through a capable and responsive organization.</a:t>
            </a:r>
            <a:endParaRPr lang="en-US" sz="2400" dirty="0"/>
          </a:p>
        </p:txBody>
      </p:sp>
    </p:spTree>
    <p:extLst>
      <p:ext uri="{BB962C8B-B14F-4D97-AF65-F5344CB8AC3E}">
        <p14:creationId xmlns:p14="http://schemas.microsoft.com/office/powerpoint/2010/main" val="68923699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87184" y="2148068"/>
            <a:ext cx="5001866" cy="3475686"/>
          </a:xfrm>
          <a:prstGeom prst="rect">
            <a:avLst/>
          </a:prstGeom>
        </p:spPr>
        <p:txBody>
          <a:bodyPr/>
          <a:lstStyle/>
          <a:p>
            <a:pPr lvl="1">
              <a:spcBef>
                <a:spcPts val="1200"/>
              </a:spcBef>
              <a:buFont typeface="Arial" pitchFamily="34" charset="0"/>
              <a:buChar char="•"/>
            </a:pPr>
            <a:r>
              <a:rPr lang="en-US" sz="2400" dirty="0" smtClean="0"/>
              <a:t>deepen </a:t>
            </a:r>
            <a:r>
              <a:rPr lang="en-US" sz="2400" dirty="0" smtClean="0"/>
              <a:t>our understanding of the Earth system</a:t>
            </a:r>
          </a:p>
          <a:p>
            <a:pPr lvl="1">
              <a:buFont typeface="Arial" pitchFamily="34" charset="0"/>
              <a:buChar char="•"/>
            </a:pPr>
            <a:r>
              <a:rPr lang="en-US" sz="2400" dirty="0" smtClean="0"/>
              <a:t>deliver solutions to sustainability challenges, </a:t>
            </a:r>
            <a:r>
              <a:rPr lang="en-US" sz="2400" dirty="0" smtClean="0"/>
              <a:t>at </a:t>
            </a:r>
            <a:r>
              <a:rPr lang="en-US" sz="2400" dirty="0" smtClean="0"/>
              <a:t>regional to global scale</a:t>
            </a:r>
          </a:p>
          <a:p>
            <a:pPr>
              <a:buFont typeface="Arial" pitchFamily="34" charset="0"/>
              <a:buChar char="•"/>
            </a:pPr>
            <a:endParaRPr lang="en-GB" dirty="0" smtClean="0"/>
          </a:p>
          <a:p>
            <a:endParaRPr lang="en-US" sz="2400" b="1" dirty="0" smtClean="0"/>
          </a:p>
        </p:txBody>
      </p:sp>
      <p:pic>
        <p:nvPicPr>
          <p:cNvPr id="4100" name="Picture 4"/>
          <p:cNvPicPr>
            <a:picLocks noChangeAspect="1" noChangeArrowheads="1"/>
          </p:cNvPicPr>
          <p:nvPr/>
        </p:nvPicPr>
        <p:blipFill>
          <a:blip r:embed="rId3" cstate="print"/>
          <a:srcRect/>
          <a:stretch>
            <a:fillRect/>
          </a:stretch>
        </p:blipFill>
        <p:spPr bwMode="auto">
          <a:xfrm>
            <a:off x="5289049" y="2302450"/>
            <a:ext cx="3290301" cy="2415221"/>
          </a:xfrm>
          <a:prstGeom prst="ellipse">
            <a:avLst/>
          </a:prstGeom>
          <a:ln>
            <a:noFill/>
          </a:ln>
          <a:effectLst>
            <a:softEdge rad="112500"/>
          </a:effectLst>
        </p:spPr>
      </p:pic>
      <p:sp>
        <p:nvSpPr>
          <p:cNvPr id="4" name="Title 3"/>
          <p:cNvSpPr>
            <a:spLocks noGrp="1"/>
          </p:cNvSpPr>
          <p:nvPr>
            <p:ph type="title"/>
          </p:nvPr>
        </p:nvSpPr>
        <p:spPr>
          <a:xfrm>
            <a:off x="654550" y="585629"/>
            <a:ext cx="7924800" cy="1143000"/>
          </a:xfrm>
        </p:spPr>
        <p:txBody>
          <a:bodyPr/>
          <a:lstStyle/>
          <a:p>
            <a:r>
              <a:rPr lang="en-US" sz="3600" b="1" dirty="0"/>
              <a:t>Need for a unified strategic framework to</a:t>
            </a:r>
            <a:r>
              <a:rPr lang="en-US" sz="3600" b="1" dirty="0" smtClean="0"/>
              <a:t>:</a:t>
            </a:r>
            <a:endParaRPr lang="en-US" sz="3600" dirty="0"/>
          </a:p>
        </p:txBody>
      </p:sp>
    </p:spTree>
    <p:extLst>
      <p:ext uri="{BB962C8B-B14F-4D97-AF65-F5344CB8AC3E}">
        <p14:creationId xmlns:p14="http://schemas.microsoft.com/office/powerpoint/2010/main" val="4141198929"/>
      </p:ext>
    </p:extLst>
  </p:cSld>
  <p:clrMapOvr>
    <a:masterClrMapping/>
  </p:clrMapOvr>
  <mc:AlternateContent xmlns:mc="http://schemas.openxmlformats.org/markup-compatibility/2006">
    <mc:Choice xmlns:p14="http://schemas.microsoft.com/office/powerpoint/2010/main" Requires="p14">
      <p:transition spd="slow" p14:dur="1200" advTm="8000">
        <p:dissolve/>
      </p:transition>
    </mc:Choice>
    <mc:Fallback>
      <p:transition xmlns:p14="http://schemas.microsoft.com/office/powerpoint/2010/main" spd="slow" advTm="8000">
        <p:dissolv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ChangeArrowheads="1"/>
          </p:cNvSpPr>
          <p:nvPr>
            <p:ph type="title"/>
          </p:nvPr>
        </p:nvSpPr>
        <p:spPr>
          <a:xfrm>
            <a:off x="428625" y="151805"/>
            <a:ext cx="8277820" cy="1401961"/>
          </a:xfrm>
        </p:spPr>
        <p:txBody>
          <a:bodyPr lIns="64291" tIns="32146" rIns="81277" bIns="32146" anchor="ctr">
            <a:normAutofit fontScale="90000"/>
          </a:bodyPr>
          <a:lstStyle/>
          <a:p>
            <a:pPr eaLnBrk="1" hangingPunct="1">
              <a:lnSpc>
                <a:spcPct val="90000"/>
              </a:lnSpc>
            </a:pPr>
            <a:r>
              <a:rPr lang="en-US" sz="4000" dirty="0" smtClean="0">
                <a:solidFill>
                  <a:schemeClr val="tx1"/>
                </a:solidFill>
              </a:rPr>
              <a:t>Society demands reliable projections of coming changes…</a:t>
            </a:r>
          </a:p>
        </p:txBody>
      </p:sp>
      <p:pic>
        <p:nvPicPr>
          <p:cNvPr id="89091" name="Picture 2"/>
          <p:cNvPicPr>
            <a:picLocks noChangeAspect="1" noChangeArrowheads="1"/>
          </p:cNvPicPr>
          <p:nvPr/>
        </p:nvPicPr>
        <p:blipFill>
          <a:blip r:embed="rId2"/>
          <a:srcRect/>
          <a:stretch>
            <a:fillRect/>
          </a:stretch>
        </p:blipFill>
        <p:spPr bwMode="auto">
          <a:xfrm>
            <a:off x="2988097" y="1875234"/>
            <a:ext cx="3165574" cy="41701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9092" name="Picture 3"/>
          <p:cNvPicPr>
            <a:picLocks noChangeArrowheads="1"/>
          </p:cNvPicPr>
          <p:nvPr/>
        </p:nvPicPr>
        <p:blipFill>
          <a:blip r:embed="rId3"/>
          <a:srcRect/>
          <a:stretch>
            <a:fillRect/>
          </a:stretch>
        </p:blipFill>
        <p:spPr bwMode="auto">
          <a:xfrm>
            <a:off x="6075537" y="2000250"/>
            <a:ext cx="2964656" cy="38665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9093" name="Picture 4"/>
          <p:cNvPicPr>
            <a:picLocks noChangeAspect="1" noChangeArrowheads="1"/>
          </p:cNvPicPr>
          <p:nvPr/>
        </p:nvPicPr>
        <p:blipFill>
          <a:blip r:embed="rId4"/>
          <a:srcRect/>
          <a:stretch>
            <a:fillRect/>
          </a:stretch>
        </p:blipFill>
        <p:spPr bwMode="auto">
          <a:xfrm>
            <a:off x="204267" y="2023691"/>
            <a:ext cx="2805038" cy="38665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7658978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ssouri_flood_0615_04.jpg"/>
          <p:cNvPicPr>
            <a:picLocks noGrp="1" noChangeAspect="1"/>
          </p:cNvPicPr>
          <p:nvPr>
            <p:ph idx="4294967295"/>
          </p:nvPr>
        </p:nvPicPr>
        <p:blipFill>
          <a:blip r:embed="rId2" cstate="print"/>
          <a:stretch>
            <a:fillRect/>
          </a:stretch>
        </p:blipFill>
        <p:spPr>
          <a:xfrm>
            <a:off x="220303" y="228600"/>
            <a:ext cx="2765425"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japan_earthquake_0409_01.jpg"/>
          <p:cNvPicPr>
            <a:picLocks noChangeAspect="1"/>
          </p:cNvPicPr>
          <p:nvPr/>
        </p:nvPicPr>
        <p:blipFill>
          <a:blip r:embed="rId3" cstate="print"/>
          <a:stretch>
            <a:fillRect/>
          </a:stretch>
        </p:blipFill>
        <p:spPr>
          <a:xfrm>
            <a:off x="228600" y="2443919"/>
            <a:ext cx="2743200" cy="18994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pictures_of_the_year_02.jpg"/>
          <p:cNvPicPr>
            <a:picLocks noChangeAspect="1"/>
          </p:cNvPicPr>
          <p:nvPr/>
        </p:nvPicPr>
        <p:blipFill>
          <a:blip r:embed="rId4" cstate="print"/>
          <a:stretch>
            <a:fillRect/>
          </a:stretch>
        </p:blipFill>
        <p:spPr>
          <a:xfrm>
            <a:off x="3200400" y="4606230"/>
            <a:ext cx="28956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descr="china_drought_02.jpg"/>
          <p:cNvPicPr>
            <a:picLocks noChangeAspect="1"/>
          </p:cNvPicPr>
          <p:nvPr/>
        </p:nvPicPr>
        <p:blipFill>
          <a:blip r:embed="rId5" cstate="print"/>
          <a:stretch>
            <a:fillRect/>
          </a:stretch>
        </p:blipFill>
        <p:spPr>
          <a:xfrm>
            <a:off x="152400" y="4606230"/>
            <a:ext cx="2895600"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glacier_planet.jpg"/>
          <p:cNvPicPr>
            <a:picLocks noChangeAspect="1"/>
          </p:cNvPicPr>
          <p:nvPr/>
        </p:nvPicPr>
        <p:blipFill>
          <a:blip r:embed="rId6" cstate="print"/>
          <a:stretch>
            <a:fillRect/>
          </a:stretch>
        </p:blipFill>
        <p:spPr>
          <a:xfrm>
            <a:off x="6273156" y="4587181"/>
            <a:ext cx="2794644" cy="19240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descr="nm_fire_0614_03.jpg"/>
          <p:cNvPicPr>
            <a:picLocks noChangeAspect="1"/>
          </p:cNvPicPr>
          <p:nvPr/>
        </p:nvPicPr>
        <p:blipFill>
          <a:blip r:embed="rId7" cstate="print"/>
          <a:stretch>
            <a:fillRect/>
          </a:stretch>
        </p:blipFill>
        <p:spPr>
          <a:xfrm>
            <a:off x="3124200" y="228600"/>
            <a:ext cx="2909887" cy="1924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pictures_of_the_year_23.jpg"/>
          <p:cNvPicPr>
            <a:picLocks noChangeAspect="1"/>
          </p:cNvPicPr>
          <p:nvPr/>
        </p:nvPicPr>
        <p:blipFill>
          <a:blip r:embed="rId8" cstate="print"/>
          <a:stretch>
            <a:fillRect/>
          </a:stretch>
        </p:blipFill>
        <p:spPr>
          <a:xfrm>
            <a:off x="6224036" y="2438400"/>
            <a:ext cx="2718444" cy="18478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descr="species_brink_04.jpg"/>
          <p:cNvPicPr>
            <a:picLocks noChangeAspect="1"/>
          </p:cNvPicPr>
          <p:nvPr/>
        </p:nvPicPr>
        <p:blipFill>
          <a:blip r:embed="rId9" cstate="print"/>
          <a:stretch>
            <a:fillRect/>
          </a:stretch>
        </p:blipFill>
        <p:spPr>
          <a:xfrm>
            <a:off x="3124200" y="2438400"/>
            <a:ext cx="2987973"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descr="species_brink_09.jpg"/>
          <p:cNvPicPr>
            <a:picLocks noChangeAspect="1"/>
          </p:cNvPicPr>
          <p:nvPr/>
        </p:nvPicPr>
        <p:blipFill>
          <a:blip r:embed="rId10" cstate="print"/>
          <a:stretch>
            <a:fillRect/>
          </a:stretch>
        </p:blipFill>
        <p:spPr>
          <a:xfrm>
            <a:off x="6172200" y="228600"/>
            <a:ext cx="2757487" cy="190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1481176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8991"/>
            <a:ext cx="7924800" cy="1143000"/>
          </a:xfrm>
        </p:spPr>
        <p:txBody>
          <a:bodyPr anchor="t">
            <a:normAutofit/>
          </a:bodyPr>
          <a:lstStyle/>
          <a:p>
            <a:r>
              <a:rPr lang="en-US" sz="3600" dirty="0" smtClean="0"/>
              <a:t>NSF’s Strategic Plan 2011-2016</a:t>
            </a:r>
            <a:endParaRPr lang="en-US" sz="3600" dirty="0"/>
          </a:p>
        </p:txBody>
      </p:sp>
      <p:sp>
        <p:nvSpPr>
          <p:cNvPr id="10" name="Content Placeholder 9"/>
          <p:cNvSpPr>
            <a:spLocks noGrp="1"/>
          </p:cNvSpPr>
          <p:nvPr>
            <p:ph sz="quarter" idx="13"/>
          </p:nvPr>
        </p:nvSpPr>
        <p:spPr>
          <a:xfrm>
            <a:off x="842858" y="1099979"/>
            <a:ext cx="6788880" cy="5410200"/>
          </a:xfrm>
        </p:spPr>
        <p:txBody>
          <a:bodyPr>
            <a:noAutofit/>
          </a:bodyPr>
          <a:lstStyle/>
          <a:p>
            <a:pPr marL="0" indent="0">
              <a:buNone/>
            </a:pPr>
            <a:r>
              <a:rPr lang="en-US" sz="2000" b="1" i="1" dirty="0" smtClean="0">
                <a:solidFill>
                  <a:schemeClr val="tx2"/>
                </a:solidFill>
              </a:rPr>
              <a:t>Vision</a:t>
            </a:r>
          </a:p>
          <a:p>
            <a:pPr marL="0" indent="0">
              <a:buNone/>
            </a:pPr>
            <a:r>
              <a:rPr lang="en-US" sz="2000" i="1" dirty="0" smtClean="0"/>
              <a:t>NSF </a:t>
            </a:r>
            <a:r>
              <a:rPr lang="en-US" sz="2000" i="1" dirty="0"/>
              <a:t>envisions a nation that capitalizes on new concepts in science and engineering and provides global leadership in advancing research and education.</a:t>
            </a:r>
          </a:p>
          <a:p>
            <a:pPr>
              <a:buNone/>
            </a:pPr>
            <a:endParaRPr lang="en-US" sz="2000" i="1" dirty="0"/>
          </a:p>
          <a:p>
            <a:pPr>
              <a:buNone/>
            </a:pPr>
            <a:r>
              <a:rPr lang="en-US" sz="2000" b="1" i="1" dirty="0" smtClean="0">
                <a:solidFill>
                  <a:srgbClr val="DC9E1F"/>
                </a:solidFill>
              </a:rPr>
              <a:t>NSF </a:t>
            </a:r>
            <a:r>
              <a:rPr lang="en-US" sz="2000" b="1" i="1" dirty="0">
                <a:solidFill>
                  <a:srgbClr val="DC9E1F"/>
                </a:solidFill>
              </a:rPr>
              <a:t>Core Values </a:t>
            </a:r>
          </a:p>
          <a:p>
            <a:r>
              <a:rPr lang="en-US" sz="2000" i="1" dirty="0"/>
              <a:t>Visionary</a:t>
            </a:r>
          </a:p>
          <a:p>
            <a:r>
              <a:rPr lang="en-US" sz="2000" i="1" dirty="0"/>
              <a:t>Dedicated to Excellence</a:t>
            </a:r>
            <a:endParaRPr lang="en-US" sz="2000" dirty="0"/>
          </a:p>
          <a:p>
            <a:r>
              <a:rPr lang="en-US" sz="2000" i="1" dirty="0"/>
              <a:t>Learning and Growing</a:t>
            </a:r>
            <a:r>
              <a:rPr lang="en-US" sz="2000" dirty="0"/>
              <a:t> </a:t>
            </a:r>
          </a:p>
          <a:p>
            <a:r>
              <a:rPr lang="en-US" sz="2000" i="1" dirty="0"/>
              <a:t>Broadly Inclusive</a:t>
            </a:r>
            <a:endParaRPr lang="en-US" sz="2000" dirty="0"/>
          </a:p>
          <a:p>
            <a:r>
              <a:rPr lang="en-US" sz="2000" i="1" dirty="0"/>
              <a:t>Accountable</a:t>
            </a:r>
          </a:p>
          <a:p>
            <a:pPr>
              <a:buNone/>
            </a:pPr>
            <a:endParaRPr lang="en-US" sz="2000" i="1" dirty="0" smtClean="0"/>
          </a:p>
        </p:txBody>
      </p:sp>
      <p:pic>
        <p:nvPicPr>
          <p:cNvPr id="7" name="Picture 6" descr="sp cover.jpg"/>
          <p:cNvPicPr>
            <a:picLocks noChangeAspect="1"/>
          </p:cNvPicPr>
          <p:nvPr/>
        </p:nvPicPr>
        <p:blipFill>
          <a:blip r:embed="rId2" cstate="print"/>
          <a:stretch>
            <a:fillRect/>
          </a:stretch>
        </p:blipFill>
        <p:spPr>
          <a:xfrm>
            <a:off x="5007565" y="2592906"/>
            <a:ext cx="2274286" cy="2945202"/>
          </a:xfrm>
          <a:prstGeom prst="rect">
            <a:avLst/>
          </a:prstGeom>
          <a:ln w="50800">
            <a:solidFill>
              <a:schemeClr val="tx1"/>
            </a:solidFill>
          </a:ln>
        </p:spPr>
      </p:pic>
      <p:pic>
        <p:nvPicPr>
          <p:cNvPr id="9" name="Picture 8" descr="stratplan-de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1746"/>
            <a:ext cx="9144000" cy="713517"/>
          </a:xfrm>
          <a:prstGeom prst="rect">
            <a:avLst/>
          </a:prstGeom>
        </p:spPr>
      </p:pic>
    </p:spTree>
    <p:extLst>
      <p:ext uri="{BB962C8B-B14F-4D97-AF65-F5344CB8AC3E}">
        <p14:creationId xmlns:p14="http://schemas.microsoft.com/office/powerpoint/2010/main" val="30769038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3600" dirty="0" smtClean="0"/>
              <a:t>NSF’s Strategic GOALS</a:t>
            </a:r>
            <a:endParaRPr lang="en-US" sz="3600" dirty="0"/>
          </a:p>
        </p:txBody>
      </p:sp>
      <p:sp>
        <p:nvSpPr>
          <p:cNvPr id="3" name="Content Placeholder 2"/>
          <p:cNvSpPr>
            <a:spLocks noGrp="1"/>
          </p:cNvSpPr>
          <p:nvPr>
            <p:ph sz="quarter" idx="13"/>
          </p:nvPr>
        </p:nvSpPr>
        <p:spPr/>
        <p:txBody>
          <a:bodyPr>
            <a:normAutofit/>
          </a:bodyPr>
          <a:lstStyle/>
          <a:p>
            <a:pPr marL="514350" indent="-514350">
              <a:buFont typeface="+mj-lt"/>
              <a:buAutoNum type="arabicPeriod"/>
            </a:pPr>
            <a:r>
              <a:rPr lang="en-US" sz="2400" dirty="0" smtClean="0"/>
              <a:t>Transform </a:t>
            </a:r>
            <a:r>
              <a:rPr lang="en-US" sz="2400" dirty="0"/>
              <a:t>the Frontiers: Emphasizes the seamless integration of research and education as well as the close coupling of research infrastructure and discovery.</a:t>
            </a:r>
          </a:p>
          <a:p>
            <a:pPr marL="514350" indent="-514350">
              <a:buFont typeface="+mj-lt"/>
              <a:buAutoNum type="arabicPeriod"/>
            </a:pPr>
            <a:r>
              <a:rPr lang="en-US" sz="2400" dirty="0"/>
              <a:t>Innovate for Society: Points to the tight linkage between NSF programs and societal needs, and highlights the role that new knowledge and creativity play in economic prosperity and society’s general welfare.</a:t>
            </a:r>
          </a:p>
          <a:p>
            <a:pPr marL="514350" indent="-514350">
              <a:buFont typeface="+mj-lt"/>
              <a:buAutoNum type="arabicPeriod"/>
            </a:pPr>
            <a:r>
              <a:rPr lang="en-US" sz="2400" dirty="0"/>
              <a:t>Perform as a Model Organization: Emphasizes importance to NSF to attain excellence and inclusion in all operational aspects</a:t>
            </a:r>
            <a:r>
              <a:rPr lang="en-US" sz="2400" dirty="0" smtClean="0"/>
              <a:t>.</a:t>
            </a:r>
            <a:endParaRPr lang="en-US" sz="2400" i="1" dirty="0"/>
          </a:p>
        </p:txBody>
      </p:sp>
      <p:pic>
        <p:nvPicPr>
          <p:cNvPr id="4" name="Picture 3" descr="stratplan-de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4147"/>
            <a:ext cx="9144000" cy="713517"/>
          </a:xfrm>
          <a:prstGeom prst="rect">
            <a:avLst/>
          </a:prstGeom>
        </p:spPr>
      </p:pic>
    </p:spTree>
    <p:extLst>
      <p:ext uri="{BB962C8B-B14F-4D97-AF65-F5344CB8AC3E}">
        <p14:creationId xmlns:p14="http://schemas.microsoft.com/office/powerpoint/2010/main" val="420921332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34364" y="3080466"/>
            <a:ext cx="4648200" cy="2286000"/>
          </a:xfrm>
          <a:ln w="12700">
            <a:noFill/>
          </a:ln>
        </p:spPr>
        <p:txBody>
          <a:bodyPr>
            <a:normAutofit/>
          </a:bodyPr>
          <a:lstStyle/>
          <a:p>
            <a:pPr marL="0">
              <a:spcBef>
                <a:spcPts val="0"/>
              </a:spcBef>
              <a:buNone/>
            </a:pPr>
            <a:r>
              <a:rPr lang="en-US" sz="2000" i="1" dirty="0" smtClean="0"/>
              <a:t>Of all the challenges we face as a nation and as a planet, none is as pressing as the three-pronged challenge of </a:t>
            </a:r>
            <a:r>
              <a:rPr lang="en-US" sz="2000" b="1" i="1" dirty="0" smtClean="0">
                <a:solidFill>
                  <a:schemeClr val="tx2"/>
                </a:solidFill>
              </a:rPr>
              <a:t>climate change, sustainable development </a:t>
            </a:r>
            <a:r>
              <a:rPr lang="en-US" sz="2000" i="1" dirty="0" smtClean="0"/>
              <a:t>and the need to foster </a:t>
            </a:r>
            <a:r>
              <a:rPr lang="en-US" sz="2000" b="1" i="1" dirty="0" smtClean="0">
                <a:solidFill>
                  <a:srgbClr val="DC9E1F"/>
                </a:solidFill>
              </a:rPr>
              <a:t>new and cleaner sources of energy</a:t>
            </a:r>
            <a:r>
              <a:rPr lang="en-US" sz="2000" b="1" i="1" dirty="0" smtClean="0"/>
              <a:t>.</a:t>
            </a:r>
          </a:p>
          <a:p>
            <a:pPr marL="0">
              <a:spcBef>
                <a:spcPts val="0"/>
              </a:spcBef>
              <a:buNone/>
            </a:pPr>
            <a:r>
              <a:rPr lang="en-US" sz="1800" dirty="0" smtClean="0"/>
              <a:t>-Office </a:t>
            </a:r>
            <a:r>
              <a:rPr lang="en-US" sz="1800" dirty="0" smtClean="0"/>
              <a:t>of Science and Technology Policy, Executive Office of the </a:t>
            </a:r>
            <a:r>
              <a:rPr lang="en-US" sz="1800" dirty="0" smtClean="0"/>
              <a:t>President</a:t>
            </a:r>
            <a:endParaRPr lang="en-US" sz="1800" dirty="0" smtClean="0"/>
          </a:p>
        </p:txBody>
      </p:sp>
      <p:sp>
        <p:nvSpPr>
          <p:cNvPr id="5" name="Content Placeholder 4"/>
          <p:cNvSpPr>
            <a:spLocks noGrp="1"/>
          </p:cNvSpPr>
          <p:nvPr>
            <p:ph sz="quarter" idx="14"/>
          </p:nvPr>
        </p:nvSpPr>
        <p:spPr>
          <a:xfrm>
            <a:off x="675946" y="1432898"/>
            <a:ext cx="8153400" cy="1828800"/>
          </a:xfrm>
          <a:ln w="12700">
            <a:noFill/>
          </a:ln>
        </p:spPr>
        <p:txBody>
          <a:bodyPr>
            <a:normAutofit/>
          </a:bodyPr>
          <a:lstStyle/>
          <a:p>
            <a:pPr marL="0">
              <a:spcBef>
                <a:spcPts val="0"/>
              </a:spcBef>
              <a:buNone/>
            </a:pPr>
            <a:r>
              <a:rPr lang="en-US" sz="2000" i="1" dirty="0" smtClean="0"/>
              <a:t>Whether it’s improving our health or harnessing clean energy, protecting our security or succeeding in the global economy, our future depends on reaffirming America’s role as the </a:t>
            </a:r>
            <a:r>
              <a:rPr lang="en-US" sz="2000" b="1" i="1" dirty="0" smtClean="0">
                <a:solidFill>
                  <a:srgbClr val="DC9E1F"/>
                </a:solidFill>
              </a:rPr>
              <a:t>world’s engine of scientific discovery and technological innovation</a:t>
            </a:r>
            <a:r>
              <a:rPr lang="en-US" sz="2000" i="1" dirty="0" smtClean="0"/>
              <a:t>.</a:t>
            </a:r>
            <a:endParaRPr lang="en-US" sz="2000" i="1" dirty="0" smtClean="0">
              <a:solidFill>
                <a:schemeClr val="bg2">
                  <a:lumMod val="50000"/>
                </a:schemeClr>
              </a:solidFill>
            </a:endParaRPr>
          </a:p>
          <a:p>
            <a:pPr>
              <a:buNone/>
            </a:pPr>
            <a:r>
              <a:rPr lang="en-US" sz="1800" dirty="0" smtClean="0"/>
              <a:t>- President Barack Obama</a:t>
            </a:r>
          </a:p>
          <a:p>
            <a:endParaRPr lang="en-US" dirty="0"/>
          </a:p>
        </p:txBody>
      </p:sp>
      <p:sp>
        <p:nvSpPr>
          <p:cNvPr id="2" name="Title 1"/>
          <p:cNvSpPr>
            <a:spLocks noGrp="1"/>
          </p:cNvSpPr>
          <p:nvPr>
            <p:ph type="title"/>
          </p:nvPr>
        </p:nvSpPr>
        <p:spPr>
          <a:xfrm>
            <a:off x="457200" y="228600"/>
            <a:ext cx="8372146" cy="1143000"/>
          </a:xfrm>
        </p:spPr>
        <p:txBody>
          <a:bodyPr anchor="ctr">
            <a:noAutofit/>
          </a:bodyPr>
          <a:lstStyle/>
          <a:p>
            <a:r>
              <a:rPr lang="en-US" sz="3600" dirty="0" smtClean="0">
                <a:solidFill>
                  <a:schemeClr val="tx1"/>
                </a:solidFill>
              </a:rPr>
              <a:t>Towards a Sustainable Human Future</a:t>
            </a:r>
            <a:endParaRPr lang="en-US" sz="3600" dirty="0">
              <a:solidFill>
                <a:schemeClr val="tx1"/>
              </a:solidFill>
            </a:endParaRPr>
          </a:p>
        </p:txBody>
      </p:sp>
      <p:pic>
        <p:nvPicPr>
          <p:cNvPr id="60419" name="Picture 3" descr="C:\Documents and Settings\ezelensk\Local Settings\Temporary Internet Files\Content.IE5\U72XY3FJ\MP900433134[1].jpg"/>
          <p:cNvPicPr>
            <a:picLocks noChangeAspect="1" noChangeArrowheads="1"/>
          </p:cNvPicPr>
          <p:nvPr/>
        </p:nvPicPr>
        <p:blipFill>
          <a:blip r:embed="rId2" cstate="print"/>
          <a:srcRect/>
          <a:stretch>
            <a:fillRect/>
          </a:stretch>
        </p:blipFill>
        <p:spPr bwMode="auto">
          <a:xfrm>
            <a:off x="457200" y="3276600"/>
            <a:ext cx="2362200" cy="2362200"/>
          </a:xfrm>
          <a:prstGeom prst="rect">
            <a:avLst/>
          </a:prstGeom>
          <a:noFill/>
        </p:spPr>
      </p:pic>
    </p:spTree>
    <p:extLst>
      <p:ext uri="{BB962C8B-B14F-4D97-AF65-F5344CB8AC3E}">
        <p14:creationId xmlns:p14="http://schemas.microsoft.com/office/powerpoint/2010/main" val="313459973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074"/>
          <p:cNvSpPr txBox="1">
            <a:spLocks noChangeArrowheads="1"/>
          </p:cNvSpPr>
          <p:nvPr/>
        </p:nvSpPr>
        <p:spPr bwMode="auto">
          <a:xfrm>
            <a:off x="1043873" y="3068696"/>
            <a:ext cx="714548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dirty="0">
                <a:solidFill>
                  <a:schemeClr val="tx1">
                    <a:lumMod val="95000"/>
                  </a:schemeClr>
                </a:solidFill>
                <a:latin typeface="+mj-lt"/>
              </a:rPr>
              <a:t>The principal objective of U.S. GLOBEC </a:t>
            </a:r>
          </a:p>
          <a:p>
            <a:r>
              <a:rPr lang="en-US" sz="3600" dirty="0">
                <a:solidFill>
                  <a:schemeClr val="tx1">
                    <a:lumMod val="95000"/>
                  </a:schemeClr>
                </a:solidFill>
                <a:latin typeface="+mj-lt"/>
              </a:rPr>
              <a:t>research is to understand and predict the </a:t>
            </a:r>
          </a:p>
          <a:p>
            <a:r>
              <a:rPr lang="en-US" sz="3600" dirty="0">
                <a:solidFill>
                  <a:schemeClr val="tx1">
                    <a:lumMod val="95000"/>
                  </a:schemeClr>
                </a:solidFill>
                <a:latin typeface="+mj-lt"/>
              </a:rPr>
              <a:t>effects of global climate change on ocean </a:t>
            </a:r>
          </a:p>
          <a:p>
            <a:r>
              <a:rPr lang="en-US" sz="3600" dirty="0">
                <a:solidFill>
                  <a:schemeClr val="tx1">
                    <a:lumMod val="95000"/>
                  </a:schemeClr>
                </a:solidFill>
                <a:latin typeface="+mj-lt"/>
              </a:rPr>
              <a:t>ecosystem </a:t>
            </a:r>
            <a:r>
              <a:rPr lang="en-US" sz="3600" dirty="0" smtClean="0">
                <a:solidFill>
                  <a:schemeClr val="tx1">
                    <a:lumMod val="95000"/>
                  </a:schemeClr>
                </a:solidFill>
                <a:latin typeface="+mj-lt"/>
              </a:rPr>
              <a:t>dynamics.</a:t>
            </a:r>
            <a:endParaRPr lang="en-US" sz="2800" dirty="0">
              <a:solidFill>
                <a:schemeClr val="tx1">
                  <a:lumMod val="95000"/>
                </a:schemeClr>
              </a:solidFill>
              <a:latin typeface="+mj-lt"/>
            </a:endParaRPr>
          </a:p>
        </p:txBody>
      </p:sp>
      <p:grpSp>
        <p:nvGrpSpPr>
          <p:cNvPr id="16387" name="Group 3076"/>
          <p:cNvGrpSpPr>
            <a:grpSpLocks/>
          </p:cNvGrpSpPr>
          <p:nvPr/>
        </p:nvGrpSpPr>
        <p:grpSpPr bwMode="auto">
          <a:xfrm>
            <a:off x="4616614" y="367145"/>
            <a:ext cx="3505200" cy="2286000"/>
            <a:chOff x="2976" y="192"/>
            <a:chExt cx="2448" cy="1584"/>
          </a:xfrm>
        </p:grpSpPr>
        <p:sp>
          <p:nvSpPr>
            <p:cNvPr id="16389" name="Rectangle 3077"/>
            <p:cNvSpPr>
              <a:spLocks noChangeArrowheads="1"/>
            </p:cNvSpPr>
            <p:nvPr/>
          </p:nvSpPr>
          <p:spPr bwMode="auto">
            <a:xfrm>
              <a:off x="2976" y="192"/>
              <a:ext cx="2448" cy="1584"/>
            </a:xfrm>
            <a:prstGeom prst="rect">
              <a:avLst/>
            </a:prstGeom>
            <a:solidFill>
              <a:schemeClr val="bg1"/>
            </a:solidFill>
            <a:ln w="9525">
              <a:solidFill>
                <a:schemeClr val="tx1"/>
              </a:solidFill>
              <a:miter lim="800000"/>
              <a:headEnd/>
              <a:tailEnd/>
            </a:ln>
          </p:spPr>
          <p:txBody>
            <a:bodyPr wrap="none" anchor="ctr"/>
            <a:lstStyle/>
            <a:p>
              <a:endParaRPr lang="en-US" dirty="0"/>
            </a:p>
          </p:txBody>
        </p:sp>
        <p:pic>
          <p:nvPicPr>
            <p:cNvPr id="16390" name="Picture 3078" descr="E:\globec_logo1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288"/>
              <a:ext cx="2256" cy="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26" descr="C:\globec_glob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18" y="367145"/>
            <a:ext cx="2594604" cy="235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1282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20609" y="414023"/>
            <a:ext cx="769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chemeClr val="tx1">
                    <a:lumMod val="95000"/>
                    <a:lumOff val="5000"/>
                  </a:schemeClr>
                </a:solidFill>
                <a:latin typeface="+mn-lt"/>
              </a:rPr>
              <a:t>Marine </a:t>
            </a:r>
            <a:r>
              <a:rPr lang="en-US" dirty="0" smtClean="0">
                <a:solidFill>
                  <a:schemeClr val="tx1">
                    <a:lumMod val="95000"/>
                    <a:lumOff val="5000"/>
                  </a:schemeClr>
                </a:solidFill>
                <a:latin typeface="+mn-lt"/>
              </a:rPr>
              <a:t>fisheries support </a:t>
            </a:r>
            <a:r>
              <a:rPr lang="en-US" dirty="0" smtClean="0">
                <a:solidFill>
                  <a:schemeClr val="tx1">
                    <a:lumMod val="95000"/>
                    <a:lumOff val="5000"/>
                  </a:schemeClr>
                </a:solidFill>
                <a:latin typeface="+mn-lt"/>
              </a:rPr>
              <a:t>$40 </a:t>
            </a:r>
            <a:r>
              <a:rPr lang="en-US" dirty="0" smtClean="0">
                <a:solidFill>
                  <a:schemeClr val="tx1">
                    <a:lumMod val="95000"/>
                    <a:lumOff val="5000"/>
                  </a:schemeClr>
                </a:solidFill>
                <a:latin typeface="+mn-lt"/>
              </a:rPr>
              <a:t>billion </a:t>
            </a:r>
            <a:r>
              <a:rPr lang="en-US" dirty="0" smtClean="0">
                <a:solidFill>
                  <a:schemeClr val="tx1">
                    <a:lumMod val="95000"/>
                    <a:lumOff val="5000"/>
                  </a:schemeClr>
                </a:solidFill>
                <a:latin typeface="+mn-lt"/>
              </a:rPr>
              <a:t>per year </a:t>
            </a:r>
            <a:r>
              <a:rPr lang="en-US" dirty="0" smtClean="0">
                <a:solidFill>
                  <a:schemeClr val="tx1">
                    <a:lumMod val="95000"/>
                    <a:lumOff val="5000"/>
                  </a:schemeClr>
                </a:solidFill>
                <a:latin typeface="+mn-lt"/>
              </a:rPr>
              <a:t>industries </a:t>
            </a:r>
            <a:r>
              <a:rPr lang="en-US" dirty="0">
                <a:solidFill>
                  <a:schemeClr val="tx1">
                    <a:lumMod val="95000"/>
                    <a:lumOff val="5000"/>
                  </a:schemeClr>
                </a:solidFill>
                <a:latin typeface="+mn-lt"/>
              </a:rPr>
              <a:t>in the  United </a:t>
            </a:r>
            <a:r>
              <a:rPr lang="en-US" dirty="0" smtClean="0">
                <a:solidFill>
                  <a:schemeClr val="tx1">
                    <a:lumMod val="95000"/>
                    <a:lumOff val="5000"/>
                  </a:schemeClr>
                </a:solidFill>
                <a:latin typeface="+mn-lt"/>
              </a:rPr>
              <a:t>States.  Understanding </a:t>
            </a:r>
            <a:r>
              <a:rPr lang="en-US" dirty="0">
                <a:solidFill>
                  <a:schemeClr val="tx1">
                    <a:lumMod val="95000"/>
                    <a:lumOff val="5000"/>
                  </a:schemeClr>
                </a:solidFill>
                <a:latin typeface="+mn-lt"/>
              </a:rPr>
              <a:t>the </a:t>
            </a:r>
            <a:r>
              <a:rPr lang="en-US" dirty="0" smtClean="0">
                <a:solidFill>
                  <a:schemeClr val="tx1">
                    <a:lumMod val="95000"/>
                    <a:lumOff val="5000"/>
                  </a:schemeClr>
                </a:solidFill>
                <a:latin typeface="+mn-lt"/>
              </a:rPr>
              <a:t>interactive effects </a:t>
            </a:r>
            <a:r>
              <a:rPr lang="en-US" dirty="0">
                <a:solidFill>
                  <a:schemeClr val="tx1">
                    <a:lumMod val="95000"/>
                    <a:lumOff val="5000"/>
                  </a:schemeClr>
                </a:solidFill>
                <a:latin typeface="+mn-lt"/>
              </a:rPr>
              <a:t>of </a:t>
            </a:r>
            <a:r>
              <a:rPr lang="en-US" dirty="0" smtClean="0">
                <a:solidFill>
                  <a:schemeClr val="tx1">
                    <a:lumMod val="95000"/>
                    <a:lumOff val="5000"/>
                  </a:schemeClr>
                </a:solidFill>
                <a:latin typeface="+mn-lt"/>
              </a:rPr>
              <a:t>environmental change </a:t>
            </a:r>
            <a:r>
              <a:rPr lang="en-US" dirty="0">
                <a:solidFill>
                  <a:schemeClr val="tx1">
                    <a:lumMod val="95000"/>
                    <a:lumOff val="5000"/>
                  </a:schemeClr>
                </a:solidFill>
                <a:latin typeface="+mn-lt"/>
              </a:rPr>
              <a:t>and </a:t>
            </a:r>
            <a:r>
              <a:rPr lang="en-US" dirty="0" smtClean="0">
                <a:solidFill>
                  <a:schemeClr val="tx1">
                    <a:lumMod val="95000"/>
                    <a:lumOff val="5000"/>
                  </a:schemeClr>
                </a:solidFill>
                <a:latin typeface="+mn-lt"/>
              </a:rPr>
              <a:t>human impacts through harvesting is essential </a:t>
            </a:r>
            <a:r>
              <a:rPr lang="en-US" dirty="0">
                <a:solidFill>
                  <a:schemeClr val="tx1">
                    <a:lumMod val="95000"/>
                    <a:lumOff val="5000"/>
                  </a:schemeClr>
                </a:solidFill>
                <a:latin typeface="+mn-lt"/>
              </a:rPr>
              <a:t>in </a:t>
            </a:r>
            <a:r>
              <a:rPr lang="en-US" dirty="0" smtClean="0">
                <a:solidFill>
                  <a:schemeClr val="tx1">
                    <a:lumMod val="95000"/>
                    <a:lumOff val="5000"/>
                  </a:schemeClr>
                </a:solidFill>
                <a:latin typeface="+mn-lt"/>
              </a:rPr>
              <a:t>devising sustainable exploitation </a:t>
            </a:r>
            <a:r>
              <a:rPr lang="en-US" dirty="0">
                <a:solidFill>
                  <a:schemeClr val="tx1">
                    <a:lumMod val="95000"/>
                    <a:lumOff val="5000"/>
                  </a:schemeClr>
                </a:solidFill>
                <a:latin typeface="+mn-lt"/>
              </a:rPr>
              <a:t>s</a:t>
            </a:r>
            <a:r>
              <a:rPr lang="en-US" dirty="0" smtClean="0">
                <a:solidFill>
                  <a:schemeClr val="tx1">
                    <a:lumMod val="95000"/>
                    <a:lumOff val="5000"/>
                  </a:schemeClr>
                </a:solidFill>
                <a:latin typeface="+mn-lt"/>
              </a:rPr>
              <a:t>trategies</a:t>
            </a:r>
            <a:r>
              <a:rPr lang="en-US" dirty="0">
                <a:solidFill>
                  <a:schemeClr val="tx1">
                    <a:lumMod val="95000"/>
                    <a:lumOff val="5000"/>
                  </a:schemeClr>
                </a:solidFill>
                <a:latin typeface="+mn-lt"/>
              </a:rPr>
              <a:t>.</a:t>
            </a:r>
          </a:p>
        </p:txBody>
      </p:sp>
      <p:pic>
        <p:nvPicPr>
          <p:cNvPr id="17411" name="Picture 3" descr="D:\EFILES\globec\.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835" y="3870425"/>
            <a:ext cx="2028005" cy="1522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29" descr="D:\EFILES\globec\bmt_torr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566" y="4064795"/>
            <a:ext cx="1978011" cy="14835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27" descr="D:\EFILES\globec\biomapp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646" y="2549363"/>
            <a:ext cx="1223292" cy="15413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A:\anchovet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0721" y="2523447"/>
            <a:ext cx="1600133" cy="11983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79" descr="F:\shp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7905" y="2290204"/>
            <a:ext cx="1746027" cy="13095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7669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0977" y="274638"/>
            <a:ext cx="7924800" cy="1143000"/>
          </a:xfrm>
        </p:spPr>
        <p:txBody>
          <a:bodyPr anchor="ctr">
            <a:normAutofit/>
          </a:bodyPr>
          <a:lstStyle/>
          <a:p>
            <a:r>
              <a:rPr lang="en-US" sz="3600" dirty="0" smtClean="0"/>
              <a:t>Support </a:t>
            </a:r>
            <a:r>
              <a:rPr lang="en-US" sz="3600" dirty="0" smtClean="0"/>
              <a:t>of GLOBEC</a:t>
            </a:r>
            <a:endParaRPr lang="en-US" sz="3600" dirty="0"/>
          </a:p>
        </p:txBody>
      </p:sp>
      <p:sp>
        <p:nvSpPr>
          <p:cNvPr id="6" name="Content Placeholder 5"/>
          <p:cNvSpPr>
            <a:spLocks noGrp="1"/>
          </p:cNvSpPr>
          <p:nvPr>
            <p:ph sz="quarter" idx="13"/>
          </p:nvPr>
        </p:nvSpPr>
        <p:spPr>
          <a:xfrm>
            <a:off x="609601" y="1600200"/>
            <a:ext cx="5716498" cy="4114800"/>
          </a:xfrm>
        </p:spPr>
        <p:txBody>
          <a:bodyPr>
            <a:normAutofit/>
          </a:bodyPr>
          <a:lstStyle/>
          <a:p>
            <a:r>
              <a:rPr lang="en-US" sz="2400" dirty="0" smtClean="0"/>
              <a:t>Long-term investment—In the past 20 years, NSF, NOAA and its labs, </a:t>
            </a:r>
            <a:r>
              <a:rPr lang="en-US" sz="2400" dirty="0" smtClean="0"/>
              <a:t>and academic </a:t>
            </a:r>
            <a:r>
              <a:rPr lang="en-US" sz="2400" dirty="0" smtClean="0"/>
              <a:t>partners have </a:t>
            </a:r>
            <a:r>
              <a:rPr lang="en-US" sz="2400" dirty="0" smtClean="0"/>
              <a:t>invested </a:t>
            </a:r>
            <a:r>
              <a:rPr lang="en-US" sz="2400" dirty="0" smtClean="0"/>
              <a:t>roughly $200 million in GLOBEC </a:t>
            </a:r>
            <a:r>
              <a:rPr lang="en-US" sz="2400" dirty="0" smtClean="0"/>
              <a:t>research</a:t>
            </a:r>
            <a:endParaRPr lang="en-US" sz="2400" dirty="0"/>
          </a:p>
          <a:p>
            <a:r>
              <a:rPr lang="en-US" sz="2400" dirty="0" smtClean="0"/>
              <a:t>Support of </a:t>
            </a:r>
            <a:r>
              <a:rPr lang="en-US" sz="2400" dirty="0" smtClean="0"/>
              <a:t>interdisciplinary research </a:t>
            </a:r>
            <a:r>
              <a:rPr lang="en-US" sz="2400" dirty="0" smtClean="0"/>
              <a:t>approaches to target complex problems</a:t>
            </a:r>
          </a:p>
          <a:p>
            <a:r>
              <a:rPr lang="en-US" sz="2400" dirty="0" smtClean="0"/>
              <a:t>Research has yielded significant contributions to fisheries resource management</a:t>
            </a:r>
          </a:p>
        </p:txBody>
      </p:sp>
      <p:pic>
        <p:nvPicPr>
          <p:cNvPr id="4" name="Picture 4" descr="D:\EFILES\globec\gulfstre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88" y="4317701"/>
            <a:ext cx="1337890" cy="1397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Q:\ENSO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26098" y="753010"/>
            <a:ext cx="2259172" cy="1694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E:\OcnMg\opfi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189" y="2574153"/>
            <a:ext cx="2058923" cy="141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2883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43" y="375666"/>
            <a:ext cx="7559847" cy="1266486"/>
          </a:xfrm>
        </p:spPr>
        <p:txBody>
          <a:bodyPr anchor="ctr">
            <a:normAutofit/>
          </a:bodyPr>
          <a:lstStyle/>
          <a:p>
            <a:r>
              <a:rPr lang="en-US" sz="3600" dirty="0" smtClean="0"/>
              <a:t>Example of GLOBEC Science</a:t>
            </a:r>
            <a:endParaRPr lang="en-US" sz="3600" dirty="0"/>
          </a:p>
        </p:txBody>
      </p:sp>
      <p:pic>
        <p:nvPicPr>
          <p:cNvPr id="4" name="Content Placeholder 3" descr="coastline_f.jpg"/>
          <p:cNvPicPr>
            <a:picLocks noGrp="1" noChangeAspect="1"/>
          </p:cNvPicPr>
          <p:nvPr>
            <p:ph sz="quarter" idx="13"/>
          </p:nvPr>
        </p:nvPicPr>
        <p:blipFill>
          <a:blip r:embed="rId2">
            <a:extLst>
              <a:ext uri="{28A0092B-C50C-407E-A947-70E740481C1C}">
                <a14:useLocalDpi xmlns:a14="http://schemas.microsoft.com/office/drawing/2010/main" val="0"/>
              </a:ext>
            </a:extLst>
          </a:blip>
          <a:srcRect t="8698" b="8698"/>
          <a:stretch>
            <a:fillRect/>
          </a:stretch>
        </p:blipFill>
        <p:spPr>
          <a:xfrm>
            <a:off x="4279938" y="1879413"/>
            <a:ext cx="4493133" cy="2332973"/>
          </a:xfrm>
          <a:prstGeom prst="ellipse">
            <a:avLst/>
          </a:prstGeom>
          <a:ln>
            <a:noFill/>
          </a:ln>
          <a:effectLst>
            <a:softEdge rad="112500"/>
          </a:effectLst>
        </p:spPr>
      </p:pic>
      <p:sp>
        <p:nvSpPr>
          <p:cNvPr id="5" name="TextBox 4"/>
          <p:cNvSpPr txBox="1"/>
          <p:nvPr/>
        </p:nvSpPr>
        <p:spPr>
          <a:xfrm>
            <a:off x="4496677" y="4441761"/>
            <a:ext cx="4107929" cy="830997"/>
          </a:xfrm>
          <a:prstGeom prst="rect">
            <a:avLst/>
          </a:prstGeom>
          <a:noFill/>
          <a:ln>
            <a:solidFill>
              <a:schemeClr val="tx1"/>
            </a:solidFill>
          </a:ln>
        </p:spPr>
        <p:txBody>
          <a:bodyPr wrap="square" rtlCol="0">
            <a:spAutoFit/>
          </a:bodyPr>
          <a:lstStyle/>
          <a:p>
            <a:r>
              <a:rPr lang="en-US" sz="1600" dirty="0" smtClean="0"/>
              <a:t>The influx of fresh water from Arctic climate change is impacting seasonal fisheries and plankton cycles.</a:t>
            </a:r>
          </a:p>
          <a:p>
            <a:r>
              <a:rPr lang="en-US" sz="1600" dirty="0" smtClean="0"/>
              <a:t>Credit: </a:t>
            </a:r>
            <a:r>
              <a:rPr lang="en-US" sz="1600" i="1" dirty="0" err="1" smtClean="0"/>
              <a:t>JupiterImages</a:t>
            </a:r>
            <a:endParaRPr lang="en-US" sz="1600" i="1" dirty="0"/>
          </a:p>
        </p:txBody>
      </p:sp>
      <p:sp>
        <p:nvSpPr>
          <p:cNvPr id="7" name="TextBox 6"/>
          <p:cNvSpPr txBox="1"/>
          <p:nvPr/>
        </p:nvSpPr>
        <p:spPr>
          <a:xfrm>
            <a:off x="439843" y="2060825"/>
            <a:ext cx="3914289" cy="2031325"/>
          </a:xfrm>
          <a:prstGeom prst="rect">
            <a:avLst/>
          </a:prstGeom>
          <a:noFill/>
        </p:spPr>
        <p:txBody>
          <a:bodyPr wrap="square" rtlCol="0">
            <a:spAutoFit/>
          </a:bodyPr>
          <a:lstStyle/>
          <a:p>
            <a:r>
              <a:rPr lang="en-US" dirty="0" smtClean="0"/>
              <a:t>Ecosystems along the continental shelf waters of the Northwest Atlantic Ocean experiencing large, rapid changes due to overfishing as well as climate forcing</a:t>
            </a:r>
            <a:r>
              <a:rPr lang="en-US" dirty="0" smtClean="0"/>
              <a:t>.</a:t>
            </a:r>
          </a:p>
          <a:p>
            <a:endParaRPr lang="en-US" dirty="0"/>
          </a:p>
          <a:p>
            <a:r>
              <a:rPr lang="en-US" dirty="0"/>
              <a:t>Charles Greene, Cornell, Andrew Pershing, U-Maine (</a:t>
            </a:r>
            <a:r>
              <a:rPr lang="en-US" i="1" dirty="0"/>
              <a:t>Science</a:t>
            </a:r>
            <a:r>
              <a:rPr lang="en-US" dirty="0"/>
              <a:t>, 2007</a:t>
            </a:r>
            <a:r>
              <a:rPr lang="en-US" dirty="0" smtClean="0"/>
              <a:t>)</a:t>
            </a:r>
            <a:endParaRPr lang="en-US" dirty="0"/>
          </a:p>
        </p:txBody>
      </p:sp>
    </p:spTree>
    <p:extLst>
      <p:ext uri="{BB962C8B-B14F-4D97-AF65-F5344CB8AC3E}">
        <p14:creationId xmlns:p14="http://schemas.microsoft.com/office/powerpoint/2010/main" val="86970248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330</TotalTime>
  <Words>1327</Words>
  <Application>Microsoft Macintosh PowerPoint</Application>
  <PresentationFormat>On-screen Show (4:3)</PresentationFormat>
  <Paragraphs>109</Paragraphs>
  <Slides>22</Slides>
  <Notes>8</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Horizon</vt:lpstr>
      <vt:lpstr>The View from NSF</vt:lpstr>
      <vt:lpstr>NSF’s Mission to Support Fundamental Research</vt:lpstr>
      <vt:lpstr>NSF’s Strategic Plan 2011-2016</vt:lpstr>
      <vt:lpstr>NSF’s Strategic GOALS</vt:lpstr>
      <vt:lpstr>Towards a Sustainable Human Future</vt:lpstr>
      <vt:lpstr>PowerPoint Presentation</vt:lpstr>
      <vt:lpstr>PowerPoint Presentation</vt:lpstr>
      <vt:lpstr>Support of GLOBEC</vt:lpstr>
      <vt:lpstr>Example of GLOBEC Science</vt:lpstr>
      <vt:lpstr>Example of GLOBEC and Fisheries Management</vt:lpstr>
      <vt:lpstr>GLOBEC and Training of Future Scientific Leaders</vt:lpstr>
      <vt:lpstr>Looking forward</vt:lpstr>
      <vt:lpstr>NSF and Sustainability Science</vt:lpstr>
      <vt:lpstr>Sustainability Issues Remain at the Forefront</vt:lpstr>
      <vt:lpstr>Sustainability Science, Engineering and Education</vt:lpstr>
      <vt:lpstr>SEES Mission and goals </vt:lpstr>
      <vt:lpstr>SEES Takes the Long View</vt:lpstr>
      <vt:lpstr>Proposed Future SEES Focus Areas</vt:lpstr>
      <vt:lpstr>PowerPoint Presentation</vt:lpstr>
      <vt:lpstr>Need for a unified strategic framework to:</vt:lpstr>
      <vt:lpstr>Society demands reliable projections of coming changes…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nsf</dc:creator>
  <cp:lastModifiedBy>nsf</cp:lastModifiedBy>
  <cp:revision>43</cp:revision>
  <dcterms:created xsi:type="dcterms:W3CDTF">2011-10-02T19:31:42Z</dcterms:created>
  <dcterms:modified xsi:type="dcterms:W3CDTF">2011-10-03T16:38:14Z</dcterms:modified>
</cp:coreProperties>
</file>