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7" r:id="rId1"/>
    <p:sldMasterId id="2147483979" r:id="rId2"/>
  </p:sldMasterIdLst>
  <p:sldIdLst>
    <p:sldId id="256" r:id="rId3"/>
    <p:sldId id="295" r:id="rId4"/>
    <p:sldId id="298" r:id="rId5"/>
    <p:sldId id="301" r:id="rId6"/>
    <p:sldId id="296" r:id="rId7"/>
    <p:sldId id="302" r:id="rId8"/>
    <p:sldId id="287" r:id="rId9"/>
    <p:sldId id="293" r:id="rId10"/>
    <p:sldId id="292" r:id="rId11"/>
    <p:sldId id="297" r:id="rId12"/>
    <p:sldId id="290" r:id="rId13"/>
    <p:sldId id="300" r:id="rId14"/>
    <p:sldId id="299" r:id="rId15"/>
    <p:sldId id="291" r:id="rId16"/>
    <p:sldId id="285" r:id="rId17"/>
    <p:sldId id="303" r:id="rId18"/>
    <p:sldId id="286" r:id="rId19"/>
    <p:sldId id="30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863" autoAdjust="0"/>
  </p:normalViewPr>
  <p:slideViewPr>
    <p:cSldViewPr snapToGrid="0" snapToObjects="1">
      <p:cViewPr>
        <p:scale>
          <a:sx n="80" d="100"/>
          <a:sy n="80" d="100"/>
        </p:scale>
        <p:origin x="-61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06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17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13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41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28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4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43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9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9FCA2DF-B761-A64E-A70A-B492752A69E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10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35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0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A2DF-B761-A64E-A70A-B492752A6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9FCA2DF-B761-A64E-A70A-B492752A6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86A166-8BAF-8E49-B49E-3B7CFAC9E4CE}" type="datetimeFigureOut">
              <a:rPr lang="en-US" smtClean="0"/>
              <a:pPr/>
              <a:t>10/3/2011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FCA2DF-B761-A64E-A70A-B492752A69E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86A166-8BAF-8E49-B49E-3B7CFAC9E4C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10/3/2011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FCA2DF-B761-A64E-A70A-B492752A69E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755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8.JP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0050" y="2014332"/>
            <a:ext cx="65546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400" b="1" dirty="0" smtClean="0">
                <a:latin typeface="+mj-lt"/>
              </a:rPr>
              <a:t>Dale B. Haidvogel</a:t>
            </a:r>
            <a:endParaRPr lang="en-US" sz="2400" dirty="0" smtClean="0">
              <a:latin typeface="+mj-lt"/>
            </a:endParaRPr>
          </a:p>
          <a:p>
            <a:pPr algn="ctr"/>
            <a:r>
              <a:rPr lang="en-US" sz="2400" dirty="0" smtClean="0">
                <a:latin typeface="+mj-lt"/>
              </a:rPr>
              <a:t>  </a:t>
            </a:r>
          </a:p>
          <a:p>
            <a:pPr algn="ctr"/>
            <a:r>
              <a:rPr lang="en-US" sz="2400" dirty="0" smtClean="0">
                <a:latin typeface="+mj-lt"/>
              </a:rPr>
              <a:t>Institute of Marine and Coastal Sciences</a:t>
            </a:r>
          </a:p>
          <a:p>
            <a:pPr algn="ctr"/>
            <a:r>
              <a:rPr lang="en-US" sz="2400" dirty="0" smtClean="0">
                <a:latin typeface="+mj-lt"/>
              </a:rPr>
              <a:t>Rutgers University</a:t>
            </a:r>
          </a:p>
          <a:p>
            <a:pPr algn="ctr"/>
            <a:r>
              <a:rPr lang="en-US" dirty="0" smtClean="0"/>
              <a:t> </a:t>
            </a:r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4154" y="930189"/>
            <a:ext cx="8467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The People of U.S. GLOBEC</a:t>
            </a:r>
          </a:p>
          <a:p>
            <a:pPr algn="ctr"/>
            <a:endParaRPr lang="en-US" sz="36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3" y="5676405"/>
            <a:ext cx="1202051" cy="928857"/>
          </a:xfrm>
          <a:prstGeom prst="rect">
            <a:avLst/>
          </a:prstGeom>
        </p:spPr>
      </p:pic>
    </p:spTree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17" y="3147606"/>
            <a:ext cx="4136065" cy="310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0026" y="950027"/>
            <a:ext cx="72914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“My </a:t>
            </a:r>
            <a:r>
              <a:rPr lang="en-US" dirty="0">
                <a:latin typeface="+mj-lt"/>
              </a:rPr>
              <a:t>CV doesn't describe my GLOBEC trajectory, which was: </a:t>
            </a:r>
          </a:p>
          <a:p>
            <a:r>
              <a:rPr lang="en-US" dirty="0">
                <a:latin typeface="+mj-lt"/>
              </a:rPr>
              <a:t>hired at OSU by Bill in 1998 to run the zooplankton portion of the NEP LTOP (my first job as an oceanographer), started a PhD program at OSU in 2003 advised by Tim Cowles to work on zooplankton in the NEP </a:t>
            </a:r>
            <a:r>
              <a:rPr lang="en-US" dirty="0" err="1">
                <a:latin typeface="+mj-lt"/>
              </a:rPr>
              <a:t>Mesoscale</a:t>
            </a:r>
            <a:r>
              <a:rPr lang="en-US" dirty="0">
                <a:latin typeface="+mj-lt"/>
              </a:rPr>
              <a:t> studies, graduated in 2008 and started an Assistant Professor position at UW where I continue to work on GLOBEC Pan-Regional studies lead by Manu Di Lorenzo</a:t>
            </a:r>
            <a:r>
              <a:rPr lang="en-US" dirty="0" smtClean="0">
                <a:latin typeface="+mj-lt"/>
              </a:rPr>
              <a:t>.”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1542619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2" y="728399"/>
            <a:ext cx="2842074" cy="3189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2149" y="728399"/>
            <a:ext cx="4603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Enrique Curchitser</a:t>
            </a:r>
          </a:p>
          <a:p>
            <a:pPr algn="ctr"/>
            <a:r>
              <a:rPr lang="en-US" sz="1600" b="1" dirty="0" smtClean="0">
                <a:latin typeface="+mj-lt"/>
              </a:rPr>
              <a:t>Physical Oceanographer / Earth System Scientist</a:t>
            </a:r>
          </a:p>
          <a:p>
            <a:pPr algn="ctr"/>
            <a:endParaRPr lang="en-US" sz="1600" b="1" dirty="0">
              <a:latin typeface="+mj-lt"/>
            </a:endParaRPr>
          </a:p>
          <a:p>
            <a:pPr algn="ctr"/>
            <a:r>
              <a:rPr lang="en-US" sz="1600" b="1" dirty="0" smtClean="0">
                <a:latin typeface="+mj-lt"/>
              </a:rPr>
              <a:t>Associate Research </a:t>
            </a:r>
            <a:r>
              <a:rPr lang="en-US" sz="1600" b="1" dirty="0">
                <a:latin typeface="+mj-lt"/>
              </a:rPr>
              <a:t>Professor </a:t>
            </a:r>
          </a:p>
          <a:p>
            <a:pPr algn="ctr"/>
            <a:r>
              <a:rPr lang="en-US" sz="1600" b="1" dirty="0" smtClean="0">
                <a:latin typeface="+mj-lt"/>
              </a:rPr>
              <a:t>Institute of Marine and Coastal Sciences</a:t>
            </a:r>
            <a:endParaRPr lang="en-US" sz="1600" b="1" dirty="0">
              <a:latin typeface="+mj-lt"/>
            </a:endParaRPr>
          </a:p>
          <a:p>
            <a:pPr algn="ctr"/>
            <a:r>
              <a:rPr lang="en-US" sz="1600" b="1" dirty="0" smtClean="0">
                <a:latin typeface="+mj-lt"/>
              </a:rPr>
              <a:t>Rutgers University</a:t>
            </a:r>
            <a:endParaRPr lang="en-US" sz="1600" b="1" dirty="0">
              <a:latin typeface="+mj-lt"/>
            </a:endParaRPr>
          </a:p>
          <a:p>
            <a:pPr algn="ctr"/>
            <a:endParaRPr lang="en-US" sz="1600" dirty="0" smtClean="0">
              <a:latin typeface="+mj-lt"/>
            </a:endParaRPr>
          </a:p>
          <a:p>
            <a:pPr algn="ctr"/>
            <a:r>
              <a:rPr lang="en-US" sz="1600" b="1" dirty="0" smtClean="0">
                <a:latin typeface="+mj-lt"/>
              </a:rPr>
              <a:t>Research Interests: </a:t>
            </a:r>
            <a:r>
              <a:rPr lang="en-US" sz="1600" b="1" dirty="0" smtClean="0">
                <a:latin typeface="+mj-lt"/>
              </a:rPr>
              <a:t>Modeling the state of  </a:t>
            </a:r>
            <a:r>
              <a:rPr lang="en-US" sz="1600" b="1" dirty="0" smtClean="0">
                <a:latin typeface="+mj-lt"/>
              </a:rPr>
              <a:t>everything</a:t>
            </a:r>
            <a:endParaRPr lang="en-US" sz="16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95" y="3731955"/>
            <a:ext cx="4035373" cy="2701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891" y="4358244"/>
            <a:ext cx="3040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1999 Ph.D. in Oceanography, Rutgers University. </a:t>
            </a:r>
          </a:p>
          <a:p>
            <a:endParaRPr lang="en-US" sz="1200" b="1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1993 M.S. in Mechanical and Aerospace Engineering, Rutgers University</a:t>
            </a:r>
            <a:r>
              <a:rPr lang="en-US" sz="1200" b="1" dirty="0" smtClean="0">
                <a:latin typeface="+mj-lt"/>
              </a:rPr>
              <a:t>.</a:t>
            </a:r>
          </a:p>
          <a:p>
            <a:endParaRPr lang="en-US" sz="1200" b="1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1988 B.S. with honors, in Mechanical and Aerospace Engineering, Rutgers University.</a:t>
            </a:r>
          </a:p>
        </p:txBody>
      </p:sp>
    </p:spTree>
    <p:extLst>
      <p:ext uri="{BB962C8B-B14F-4D97-AF65-F5344CB8AC3E}">
        <p14:creationId xmlns:p14="http://schemas.microsoft.com/office/powerpoint/2010/main" val="1209174516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281" y="997528"/>
            <a:ext cx="6887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“Ultimately</a:t>
            </a:r>
            <a:r>
              <a:rPr lang="en-US" dirty="0">
                <a:latin typeface="+mj-lt"/>
              </a:rPr>
              <a:t>, the most rewarding aspect of the path I started with GLOBEC is the network of scientists</a:t>
            </a:r>
            <a:r>
              <a:rPr lang="en-US" dirty="0" smtClean="0">
                <a:latin typeface="+mj-lt"/>
              </a:rPr>
              <a:t>, which </a:t>
            </a:r>
            <a:r>
              <a:rPr lang="en-US" dirty="0">
                <a:latin typeface="+mj-lt"/>
              </a:rPr>
              <a:t>are now my collaborators.  From climate modelers to fisheries scientists, for me GLOBEC was the   </a:t>
            </a:r>
          </a:p>
          <a:p>
            <a:pPr algn="ctr"/>
            <a:r>
              <a:rPr lang="en-US" dirty="0">
                <a:latin typeface="+mj-lt"/>
              </a:rPr>
              <a:t>springboard to a new way of thinking about the ocean and its ecosystems including humans</a:t>
            </a:r>
            <a:r>
              <a:rPr lang="en-US" dirty="0" smtClean="0">
                <a:latin typeface="+mj-lt"/>
              </a:rPr>
              <a:t>.” </a:t>
            </a:r>
            <a:endParaRPr lang="en-US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5" y="3603012"/>
            <a:ext cx="4064597" cy="3069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30" y="2826327"/>
            <a:ext cx="2948642" cy="25517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203865" y="3443844"/>
            <a:ext cx="2315688" cy="658337"/>
          </a:xfrm>
          <a:prstGeom prst="straightConnector1">
            <a:avLst/>
          </a:prstGeom>
          <a:ln w="3175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594657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3164" y="1496291"/>
            <a:ext cx="6068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We were all young once …..</a:t>
            </a:r>
            <a:endParaRPr lang="en-US" sz="3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2551" y="3016332"/>
            <a:ext cx="5118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Can you identify the following “baby” pictures?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1542619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29" y="395105"/>
            <a:ext cx="5897880" cy="4005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9" y="3848985"/>
            <a:ext cx="3234987" cy="2762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8852" y="5854535"/>
            <a:ext cx="460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In Charlie Miller’s lab at OSU, circa 1984</a:t>
            </a:r>
            <a:endParaRPr lang="en-US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979" y="1508166"/>
            <a:ext cx="261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Aboard the R/V </a:t>
            </a:r>
            <a:r>
              <a:rPr lang="en-US" b="1" dirty="0" err="1" smtClean="0">
                <a:latin typeface="+mj-lt"/>
              </a:rPr>
              <a:t>TeVega</a:t>
            </a:r>
            <a:endParaRPr lang="en-US" b="1" dirty="0" smtClean="0">
              <a:latin typeface="+mj-lt"/>
            </a:endParaRPr>
          </a:p>
          <a:p>
            <a:pPr algn="ctr"/>
            <a:r>
              <a:rPr lang="en-US" b="1" dirty="0" smtClean="0">
                <a:latin typeface="+mj-lt"/>
              </a:rPr>
              <a:t>In the </a:t>
            </a:r>
            <a:r>
              <a:rPr lang="en-US" b="1" dirty="0" err="1" smtClean="0">
                <a:latin typeface="+mj-lt"/>
              </a:rPr>
              <a:t>Galapogas</a:t>
            </a:r>
            <a:endParaRPr lang="en-US" b="1" dirty="0" smtClean="0">
              <a:latin typeface="+mj-lt"/>
            </a:endParaRPr>
          </a:p>
          <a:p>
            <a:pPr algn="ctr"/>
            <a:r>
              <a:rPr lang="en-US" b="1" dirty="0" smtClean="0">
                <a:latin typeface="+mj-lt"/>
              </a:rPr>
              <a:t>August 1968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9174516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8" y="1629542"/>
            <a:ext cx="3346787" cy="49547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6" y="387743"/>
            <a:ext cx="3792206" cy="495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5878" y="387743"/>
            <a:ext cx="3346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Aboard the R/V Atlantis II</a:t>
            </a:r>
          </a:p>
          <a:p>
            <a:pPr algn="ctr"/>
            <a:r>
              <a:rPr lang="en-US" dirty="0" smtClean="0">
                <a:latin typeface="+mj-lt"/>
              </a:rPr>
              <a:t>In the Equatorial Atlantic</a:t>
            </a:r>
          </a:p>
          <a:p>
            <a:pPr algn="ctr"/>
            <a:r>
              <a:rPr lang="en-US" dirty="0" smtClean="0">
                <a:latin typeface="+mj-lt"/>
              </a:rPr>
              <a:t>Summer, 1971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9926" y="5617029"/>
            <a:ext cx="3792206" cy="380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In the Cascade Mountains, 1984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6443170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94" y="1409379"/>
            <a:ext cx="3152869" cy="4150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6" y="490332"/>
            <a:ext cx="3630168" cy="3621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891" y="4248834"/>
            <a:ext cx="379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A marine tech working at </a:t>
            </a:r>
            <a:r>
              <a:rPr lang="en-US" b="1" dirty="0" err="1">
                <a:latin typeface="+mj-lt"/>
              </a:rPr>
              <a:t>Skidaway</a:t>
            </a:r>
            <a:r>
              <a:rPr lang="en-US" b="1" dirty="0">
                <a:latin typeface="+mj-lt"/>
              </a:rPr>
              <a:t> for Larry </a:t>
            </a:r>
            <a:r>
              <a:rPr lang="en-US" b="1" dirty="0" smtClean="0">
                <a:latin typeface="+mj-lt"/>
              </a:rPr>
              <a:t>Atkinson in the late 1970’s</a:t>
            </a:r>
            <a:endParaRPr lang="en-US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0773" y="5842660"/>
            <a:ext cx="286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A young ? in 1954 or ‘55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5992510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98" y="1404170"/>
            <a:ext cx="5018567" cy="3354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2282" y="4913415"/>
            <a:ext cx="431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juvenile hard clams on Cape </a:t>
            </a:r>
            <a:r>
              <a:rPr lang="en-US" dirty="0" err="1">
                <a:latin typeface="+mj-lt"/>
              </a:rPr>
              <a:t>Henlopen</a:t>
            </a:r>
            <a:r>
              <a:rPr lang="en-US" dirty="0">
                <a:latin typeface="+mj-lt"/>
              </a:rPr>
              <a:t>, DE </a:t>
            </a:r>
            <a:r>
              <a:rPr lang="en-US" dirty="0" smtClean="0">
                <a:latin typeface="+mj-lt"/>
              </a:rPr>
              <a:t>summer 1988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6443170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84" y="2147276"/>
            <a:ext cx="6352032" cy="3252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8" y="130629"/>
            <a:ext cx="4000346" cy="2781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3" y="4892634"/>
            <a:ext cx="2697185" cy="1798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96" y="333657"/>
            <a:ext cx="3101340" cy="2578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66" y="4897768"/>
            <a:ext cx="2565070" cy="1792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92" y="4897768"/>
            <a:ext cx="2320339" cy="179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63009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9413" y="579358"/>
            <a:ext cx="602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A Reminiscence in Pictures</a:t>
            </a:r>
            <a:endParaRPr lang="en-US" sz="36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1605" y="2814452"/>
            <a:ext cx="56764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n-US" sz="2400" b="1" dirty="0" smtClean="0">
                <a:latin typeface="+mj-lt"/>
              </a:rPr>
              <a:t>At the Beginning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en-US" sz="2400" b="1" dirty="0">
              <a:latin typeface="+mj-lt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400" b="1" dirty="0" smtClean="0">
                <a:latin typeface="+mj-lt"/>
              </a:rPr>
              <a:t>Toward the end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en-US" sz="2400" b="1" dirty="0">
              <a:latin typeface="+mj-lt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400" b="1" dirty="0" smtClean="0">
                <a:latin typeface="+mj-lt"/>
              </a:rPr>
              <a:t>Along the Way: Three Young Investigators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en-US" sz="2400" b="1" dirty="0">
              <a:latin typeface="+mj-lt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400" b="1" dirty="0" smtClean="0">
                <a:latin typeface="+mj-lt"/>
              </a:rPr>
              <a:t>Baby pictures</a:t>
            </a:r>
            <a:endParaRPr lang="en-US" sz="24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395" y="1448789"/>
            <a:ext cx="7137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Hundreds of people participated in US GLOBEC as PIs, undergraduate and graduate students, postdoctoral investigators, technicians, program managers, and in many other ways.  Here are only a few.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4495262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78" y="486889"/>
            <a:ext cx="6545003" cy="4551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387" y="5367647"/>
            <a:ext cx="8277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First Meeting of the GLOBEC International Working Group on Modeling</a:t>
            </a:r>
          </a:p>
          <a:p>
            <a:pPr algn="ctr"/>
            <a:r>
              <a:rPr lang="en-US" sz="2000" b="1" dirty="0" err="1">
                <a:latin typeface="+mj-lt"/>
              </a:rPr>
              <a:t>Villefrance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sur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</a:t>
            </a:r>
            <a:r>
              <a:rPr lang="en-US" sz="2000" b="1" dirty="0" err="1" smtClean="0">
                <a:latin typeface="+mj-lt"/>
              </a:rPr>
              <a:t>er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smtClean="0">
                <a:latin typeface="+mj-lt"/>
              </a:rPr>
              <a:t>France</a:t>
            </a:r>
            <a:endParaRPr lang="en-US" sz="2000" b="1" dirty="0"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July 1993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1542619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563" y="1592677"/>
            <a:ext cx="376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Time Passes …</a:t>
            </a:r>
            <a:endParaRPr lang="en-US" sz="36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48" y="1353787"/>
            <a:ext cx="2378719" cy="311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6" y="381905"/>
            <a:ext cx="2320354" cy="3067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77" y="2912423"/>
            <a:ext cx="3400484" cy="2584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96" y="4767941"/>
            <a:ext cx="3450700" cy="198023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408218" y="2066306"/>
            <a:ext cx="3087585" cy="13834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801205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7" y="803367"/>
            <a:ext cx="7522384" cy="3851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449" y="5011388"/>
            <a:ext cx="82771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National Center for Atmospheric Research</a:t>
            </a:r>
          </a:p>
          <a:p>
            <a:pPr algn="ctr"/>
            <a:r>
              <a:rPr lang="en-US" sz="2000" b="1" dirty="0" smtClean="0">
                <a:latin typeface="+mj-lt"/>
              </a:rPr>
              <a:t>Advanced Study Program</a:t>
            </a:r>
          </a:p>
          <a:p>
            <a:pPr algn="ctr"/>
            <a:r>
              <a:rPr lang="en-US" sz="2000" b="1" dirty="0" smtClean="0">
                <a:latin typeface="+mj-lt"/>
              </a:rPr>
              <a:t>Colloquium on Marine Ecosystems and Climate</a:t>
            </a:r>
          </a:p>
          <a:p>
            <a:pPr algn="ctr"/>
            <a:r>
              <a:rPr lang="en-US" sz="2000" b="1" dirty="0" smtClean="0">
                <a:latin typeface="+mj-lt"/>
              </a:rPr>
              <a:t>Boulder Colorado</a:t>
            </a:r>
            <a:endParaRPr lang="en-US" sz="2000" b="1" dirty="0"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August 2009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1362365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3164" y="556620"/>
            <a:ext cx="619891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+mj-lt"/>
              </a:rPr>
              <a:t>Along the way: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+mj-lt"/>
              </a:rPr>
              <a:t>The Trajectories of Three Young Investigators</a:t>
            </a:r>
            <a:endParaRPr lang="en-US" sz="24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38" y="4096220"/>
            <a:ext cx="3855026" cy="2570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6" y="2173184"/>
            <a:ext cx="3716905" cy="2472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16" y="2115491"/>
            <a:ext cx="2621973" cy="396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63275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40" y="723014"/>
            <a:ext cx="2766564" cy="2700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5070" y="1242628"/>
            <a:ext cx="4880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Ari </a:t>
            </a:r>
            <a:r>
              <a:rPr lang="en-US" sz="1600" b="1" dirty="0" err="1" smtClean="0">
                <a:latin typeface="+mj-lt"/>
              </a:rPr>
              <a:t>Friedlaender</a:t>
            </a:r>
            <a:r>
              <a:rPr lang="en-US" sz="1600" b="1" dirty="0" smtClean="0">
                <a:latin typeface="+mj-lt"/>
              </a:rPr>
              <a:t> </a:t>
            </a:r>
            <a:endParaRPr lang="en-US" sz="1600" b="1" dirty="0">
              <a:latin typeface="+mj-lt"/>
            </a:endParaRPr>
          </a:p>
          <a:p>
            <a:pPr algn="ctr"/>
            <a:r>
              <a:rPr lang="en-US" sz="1600" b="1" dirty="0">
                <a:latin typeface="+mj-lt"/>
              </a:rPr>
              <a:t>Biological Oceanographer / Zooplankton Ecologist</a:t>
            </a:r>
          </a:p>
          <a:p>
            <a:pPr algn="ctr"/>
            <a:endParaRPr lang="en-US" sz="1600" b="1" dirty="0">
              <a:latin typeface="+mj-lt"/>
            </a:endParaRPr>
          </a:p>
          <a:p>
            <a:pPr algn="ctr"/>
            <a:r>
              <a:rPr lang="en-US" sz="1600" b="1" dirty="0" smtClean="0">
                <a:latin typeface="+mj-lt"/>
              </a:rPr>
              <a:t>Research Scientist</a:t>
            </a:r>
            <a:endParaRPr lang="en-US" sz="1600" b="1" dirty="0">
              <a:latin typeface="+mj-lt"/>
            </a:endParaRPr>
          </a:p>
          <a:p>
            <a:pPr algn="ctr"/>
            <a:r>
              <a:rPr lang="en-US" sz="1600" b="1" dirty="0" smtClean="0">
                <a:latin typeface="+mj-lt"/>
              </a:rPr>
              <a:t>Division of </a:t>
            </a:r>
            <a:r>
              <a:rPr lang="en-US" sz="1600" b="1" dirty="0">
                <a:latin typeface="+mj-lt"/>
              </a:rPr>
              <a:t>M</a:t>
            </a:r>
            <a:r>
              <a:rPr lang="en-US" sz="1600" b="1" dirty="0" smtClean="0">
                <a:latin typeface="+mj-lt"/>
              </a:rPr>
              <a:t>arine Science and Conservation</a:t>
            </a:r>
            <a:endParaRPr lang="en-US" sz="1600" b="1" dirty="0">
              <a:latin typeface="+mj-lt"/>
            </a:endParaRPr>
          </a:p>
          <a:p>
            <a:pPr algn="ctr"/>
            <a:r>
              <a:rPr lang="en-US" sz="1600" b="1" dirty="0" smtClean="0">
                <a:latin typeface="+mj-lt"/>
              </a:rPr>
              <a:t>Duke University Marine Laboratory </a:t>
            </a:r>
            <a:endParaRPr lang="en-US" sz="1600" b="1" dirty="0">
              <a:latin typeface="+mj-lt"/>
            </a:endParaRPr>
          </a:p>
          <a:p>
            <a:pPr algn="ctr"/>
            <a:endParaRPr lang="en-US" sz="16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39" y="3487807"/>
            <a:ext cx="3863575" cy="2801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761" y="3918857"/>
            <a:ext cx="3788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Ph.D. University Program in Ecology, </a:t>
            </a:r>
            <a:r>
              <a:rPr lang="en-US" sz="1200" b="1" dirty="0" smtClean="0">
                <a:latin typeface="+mj-lt"/>
              </a:rPr>
              <a:t>2006</a:t>
            </a:r>
            <a:endParaRPr lang="en-US" sz="1200" b="1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Duke University Marine Lab, Beaufort, </a:t>
            </a:r>
            <a:r>
              <a:rPr lang="en-US" sz="1200" b="1" dirty="0" smtClean="0">
                <a:latin typeface="+mj-lt"/>
              </a:rPr>
              <a:t>NC</a:t>
            </a:r>
            <a:endParaRPr lang="en-US" sz="1200" b="1" dirty="0">
              <a:latin typeface="+mj-lt"/>
            </a:endParaRPr>
          </a:p>
          <a:p>
            <a:endParaRPr lang="en-US" sz="1200" b="1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Master’s of Science in Marine Biology, 2000</a:t>
            </a:r>
          </a:p>
          <a:p>
            <a:r>
              <a:rPr lang="en-US" sz="1200" b="1" dirty="0">
                <a:latin typeface="+mj-lt"/>
              </a:rPr>
              <a:t>University of North Carolina at Wilmington, Wilmington, </a:t>
            </a:r>
            <a:r>
              <a:rPr lang="en-US" sz="1200" b="1" dirty="0" smtClean="0">
                <a:latin typeface="+mj-lt"/>
              </a:rPr>
              <a:t>NC</a:t>
            </a:r>
            <a:endParaRPr lang="en-US" sz="1200" b="1" dirty="0">
              <a:latin typeface="+mj-lt"/>
            </a:endParaRPr>
          </a:p>
          <a:p>
            <a:endParaRPr lang="en-US" sz="1200" b="1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Bachelor’s of Arts, </a:t>
            </a:r>
            <a:r>
              <a:rPr lang="en-US" sz="1200" b="1" dirty="0" smtClean="0">
                <a:latin typeface="+mj-lt"/>
              </a:rPr>
              <a:t>1996 (Biology </a:t>
            </a:r>
            <a:r>
              <a:rPr lang="en-US" sz="1200" b="1" dirty="0">
                <a:latin typeface="+mj-lt"/>
              </a:rPr>
              <a:t>High </a:t>
            </a:r>
            <a:r>
              <a:rPr lang="en-US" sz="1200" b="1" dirty="0" smtClean="0">
                <a:latin typeface="+mj-lt"/>
              </a:rPr>
              <a:t>Honors)</a:t>
            </a:r>
            <a:endParaRPr lang="en-US" sz="1200" b="1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Anthropology minor</a:t>
            </a:r>
          </a:p>
          <a:p>
            <a:r>
              <a:rPr lang="en-US" sz="1200" b="1" dirty="0">
                <a:latin typeface="+mj-lt"/>
              </a:rPr>
              <a:t>Bates College, Lewiston, </a:t>
            </a:r>
            <a:r>
              <a:rPr lang="en-US" sz="1200" b="1" dirty="0" smtClean="0">
                <a:latin typeface="+mj-lt"/>
              </a:rPr>
              <a:t>ME</a:t>
            </a:r>
            <a:endParaRPr 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6443170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9579" y="934145"/>
            <a:ext cx="6188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“One </a:t>
            </a:r>
            <a:r>
              <a:rPr lang="en-US" dirty="0"/>
              <a:t>of the most inherent and overlooked features of any environment is spatial heterogeneity, or patchiness</a:t>
            </a:r>
          </a:p>
          <a:p>
            <a:r>
              <a:rPr lang="en-US" dirty="0"/>
              <a:t>Environmental processes create non-random distributions of feature and </a:t>
            </a:r>
            <a:r>
              <a:rPr lang="en-US" dirty="0" smtClean="0"/>
              <a:t>organisms  And </a:t>
            </a:r>
            <a:r>
              <a:rPr lang="en-US" dirty="0"/>
              <a:t>these must be accounted for or quantified to be able to gain true ecological inference</a:t>
            </a:r>
            <a:r>
              <a:rPr lang="en-US" dirty="0" smtClean="0"/>
              <a:t>.”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38" y="2868520"/>
            <a:ext cx="4125433" cy="30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690990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6605" y="798010"/>
            <a:ext cx="53588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Julie E. </a:t>
            </a:r>
            <a:r>
              <a:rPr lang="en-US" b="1" dirty="0" err="1"/>
              <a:t>Keister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Biological Oceanographer / Zooplankton Ecologist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Assistant Professor </a:t>
            </a:r>
          </a:p>
          <a:p>
            <a:pPr algn="ctr"/>
            <a:r>
              <a:rPr lang="en-US" b="1" dirty="0"/>
              <a:t>School of Oceanography</a:t>
            </a:r>
          </a:p>
          <a:p>
            <a:pPr algn="ctr"/>
            <a:r>
              <a:rPr lang="en-US" b="1" dirty="0"/>
              <a:t>University of Washington 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Studies of </a:t>
            </a:r>
            <a:r>
              <a:rPr lang="en-US" b="1" dirty="0"/>
              <a:t>the physical and biological processes that affect abundances and distributions of zooplankton in coastal </a:t>
            </a:r>
            <a:r>
              <a:rPr lang="en-US" b="1" dirty="0" smtClean="0"/>
              <a:t>ecosystems using </a:t>
            </a:r>
            <a:r>
              <a:rPr lang="en-US" b="1" dirty="0"/>
              <a:t>a combination of field collections, satellite </a:t>
            </a:r>
            <a:r>
              <a:rPr lang="en-US" b="1" dirty="0" smtClean="0"/>
              <a:t> data</a:t>
            </a:r>
            <a:r>
              <a:rPr lang="en-US" b="1" dirty="0"/>
              <a:t>, and laboratory </a:t>
            </a:r>
            <a:r>
              <a:rPr lang="en-US" b="1" dirty="0" smtClean="0"/>
              <a:t>experiments.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6" y="1182960"/>
            <a:ext cx="2253114" cy="3106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496" y="4823837"/>
            <a:ext cx="44113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Ph.D. / Biological Oceanography, April 2008	</a:t>
            </a:r>
          </a:p>
          <a:p>
            <a:r>
              <a:rPr lang="en-US" sz="1200" b="1" dirty="0">
                <a:latin typeface="+mj-lt"/>
              </a:rPr>
              <a:t>College of Oceanic and Atmospheric Sciences, Oregon State University </a:t>
            </a:r>
          </a:p>
          <a:p>
            <a:endParaRPr lang="en-US" sz="1200" b="1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M.S. / Marine-Estuarine-Environmental-Sciences, December 1996 </a:t>
            </a:r>
          </a:p>
          <a:p>
            <a:r>
              <a:rPr lang="en-US" sz="1200" b="1" dirty="0">
                <a:latin typeface="+mj-lt"/>
              </a:rPr>
              <a:t>Chesapeake Biological Laboratory, University of Maryland System</a:t>
            </a:r>
          </a:p>
          <a:p>
            <a:endParaRPr lang="en-US" sz="1200" b="1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B.S. / Biology, May 1989</a:t>
            </a:r>
          </a:p>
          <a:p>
            <a:r>
              <a:rPr lang="en-US" sz="1200" b="1" dirty="0">
                <a:latin typeface="+mj-lt"/>
              </a:rPr>
              <a:t>University of North Carolina at Chapel Hill</a:t>
            </a:r>
          </a:p>
        </p:txBody>
      </p:sp>
    </p:spTree>
    <p:extLst>
      <p:ext uri="{BB962C8B-B14F-4D97-AF65-F5344CB8AC3E}">
        <p14:creationId xmlns:p14="http://schemas.microsoft.com/office/powerpoint/2010/main" val="614690990"/>
      </p:ext>
    </p:extLst>
  </p:cSld>
  <p:clrMapOvr>
    <a:masterClrMapping/>
  </p:clrMapOvr>
  <p:transition advTm="2183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3671</TotalTime>
  <Words>567</Words>
  <Application>Microsoft Office PowerPoint</Application>
  <PresentationFormat>On-screen Show (4:3)</PresentationFormat>
  <Paragraphs>91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Flow</vt:lpstr>
      <vt:lpstr>1_Flow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Xinzhong Zhang</dc:creator>
  <cp:lastModifiedBy>dale</cp:lastModifiedBy>
  <cp:revision>280</cp:revision>
  <cp:lastPrinted>2011-09-10T20:06:41Z</cp:lastPrinted>
  <dcterms:created xsi:type="dcterms:W3CDTF">2011-09-11T23:52:01Z</dcterms:created>
  <dcterms:modified xsi:type="dcterms:W3CDTF">2011-10-03T14:57:10Z</dcterms:modified>
</cp:coreProperties>
</file>