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0" r:id="rId1"/>
  </p:sldMasterIdLst>
  <p:notesMasterIdLst>
    <p:notesMasterId r:id="rId17"/>
  </p:notesMasterIdLst>
  <p:sldIdLst>
    <p:sldId id="256" r:id="rId2"/>
    <p:sldId id="268" r:id="rId3"/>
    <p:sldId id="258" r:id="rId4"/>
    <p:sldId id="259" r:id="rId5"/>
    <p:sldId id="269" r:id="rId6"/>
    <p:sldId id="257" r:id="rId7"/>
    <p:sldId id="270" r:id="rId8"/>
    <p:sldId id="260" r:id="rId9"/>
    <p:sldId id="262" r:id="rId10"/>
    <p:sldId id="263" r:id="rId11"/>
    <p:sldId id="264" r:id="rId12"/>
    <p:sldId id="265" r:id="rId13"/>
    <p:sldId id="261" r:id="rId14"/>
    <p:sldId id="267" r:id="rId15"/>
    <p:sldId id="266" r:id="rId16"/>
  </p:sldIdLst>
  <p:sldSz cx="9144000" cy="6858000" type="screen4x3"/>
  <p:notesSz cx="6858000" cy="9144000"/>
  <p:embeddedFontLst>
    <p:embeddedFont>
      <p:font typeface="TradeGothicBoldTwo"/>
      <p:regular r:id="rId18"/>
    </p:embeddedFont>
    <p:embeddedFont>
      <p:font typeface="TradeGothicCondEighteenObl"/>
      <p:italic r:id="rId19"/>
    </p:embeddedFont>
    <p:embeddedFont>
      <p:font typeface="TradeGothicBoldCondTwenty"/>
      <p:regular r:id="rId20"/>
    </p:embeddedFont>
    <p:embeddedFont>
      <p:font typeface="TradeGothicCondEighteen"/>
      <p:regular r:id="rId21"/>
    </p:embeddedFont>
    <p:embeddedFont>
      <p:font typeface="TradeGothicBold"/>
      <p:regular r:id="rId22"/>
    </p:embeddedFont>
    <p:embeddedFont>
      <p:font typeface="TradeGothic"/>
      <p:regular r:id="rId23"/>
    </p:embeddedFont>
    <p:embeddedFont>
      <p:font typeface="Webdings" pitchFamily="18" charset="2"/>
      <p:regular r:id="rId24"/>
    </p:embeddedFont>
    <p:embeddedFont>
      <p:font typeface="Calibri" pitchFamily="34" charset="0"/>
      <p:regular r:id="rId25"/>
      <p:bold r:id="rId26"/>
      <p:italic r:id="rId27"/>
      <p:boldItalic r:id="rId28"/>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96" autoAdjust="0"/>
    <p:restoredTop sz="71859" autoAdjust="0"/>
  </p:normalViewPr>
  <p:slideViewPr>
    <p:cSldViewPr>
      <p:cViewPr varScale="1">
        <p:scale>
          <a:sx n="73" d="100"/>
          <a:sy n="73" d="100"/>
        </p:scale>
        <p:origin x="-516" y="-96"/>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1182" y="22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6334937-9F6A-4980-974E-5D9F6A6CB9ED}" type="datetimeFigureOut">
              <a:rPr lang="en-US"/>
              <a:pPr>
                <a:defRPr/>
              </a:pPr>
              <a:t>10/2/2011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CF3B85A-156B-4DC2-A51D-E073B62DEA9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Thank you for the invitation to provide a perspective from NOAA on our longstanding investment in the U.S. GLOBEC program. </a:t>
            </a:r>
            <a:r>
              <a:rPr lang="en-US" sz="1200" kern="1200" dirty="0" smtClean="0">
                <a:solidFill>
                  <a:schemeClr val="tx1"/>
                </a:solidFill>
                <a:latin typeface="+mn-lt"/>
                <a:ea typeface="+mn-ea"/>
                <a:cs typeface="+mn-cs"/>
              </a:rPr>
              <a:t>I am pleased to be here today to celebrate the important insights and tools that resulted from U.S. GLOBEC. </a:t>
            </a:r>
            <a:endParaRPr lang="en-US" dirty="0" smtClean="0"/>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207809-488A-4196-9DC3-F9FB65C15FA6}"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xfrm>
            <a:off x="0" y="4343400"/>
            <a:ext cx="6172200" cy="4114800"/>
          </a:xfrm>
          <a:noFill/>
        </p:spPr>
        <p:txBody>
          <a:bodyPr wrap="square" numCol="1" anchor="t" anchorCtr="0" compatLnSpc="1">
            <a:prstTxWarp prst="textNoShape">
              <a:avLst/>
            </a:prstTxWarp>
          </a:bodyPr>
          <a:lstStyle/>
          <a:p>
            <a:pPr lvl="2" eaLnBrk="1" hangingPunct="1">
              <a:spcBef>
                <a:spcPct val="0"/>
              </a:spcBef>
            </a:pPr>
            <a:r>
              <a:rPr lang="en-US" smtClean="0"/>
              <a:t>Another area of importance to NOAA is the Integrated Ocean Observing Systems.  Several IOOS nodes were influenced by the long-term datasets collected by GLOBEC</a:t>
            </a:r>
          </a:p>
          <a:p>
            <a:pPr lvl="2" eaLnBrk="1" hangingPunct="1">
              <a:spcBef>
                <a:spcPct val="0"/>
              </a:spcBef>
              <a:buFontTx/>
              <a:buChar char="•"/>
            </a:pPr>
            <a:r>
              <a:rPr lang="en-US" smtClean="0"/>
              <a:t>In the Gulf of Maine, the California Current, and the Gulf of Alaska, U.S. GLOBEC has influenced the location of observations as well as the use of observations through models.</a:t>
            </a:r>
          </a:p>
          <a:p>
            <a:pPr lvl="2" eaLnBrk="1" hangingPunct="1">
              <a:spcBef>
                <a:spcPct val="0"/>
              </a:spcBef>
              <a:buFontTx/>
              <a:buChar char="•"/>
            </a:pPr>
            <a:r>
              <a:rPr lang="en-US" smtClean="0"/>
              <a:t>Models developed through GLOBEC laid the foundation for many of the modeling frameworks currently in use through IOOS and other applications.</a:t>
            </a:r>
          </a:p>
          <a:p>
            <a:pPr lvl="3" eaLnBrk="1" hangingPunct="1">
              <a:spcBef>
                <a:spcPct val="0"/>
              </a:spcBef>
              <a:buFontTx/>
              <a:buChar char="•"/>
            </a:pPr>
            <a:r>
              <a:rPr lang="en-US" smtClean="0"/>
              <a:t>As an example, here is output from the Northeast Coastal Ocean Forecast system that is currently served through the Northeast Regional Association of Coastal and Ocean Observatories.</a:t>
            </a:r>
          </a:p>
          <a:p>
            <a:pPr lvl="3" eaLnBrk="1" hangingPunct="1">
              <a:spcBef>
                <a:spcPct val="0"/>
              </a:spcBef>
              <a:buFontTx/>
              <a:buChar char="•"/>
            </a:pPr>
            <a:r>
              <a:rPr lang="en-US" smtClean="0"/>
              <a:t>The modeling framework used is the Finite Volume Coastal Ocean Model, which was developed through GLOBEC investments.</a:t>
            </a:r>
          </a:p>
          <a:p>
            <a:pPr lvl="2" eaLnBrk="1" hangingPunct="1">
              <a:spcBef>
                <a:spcPct val="0"/>
              </a:spcBef>
              <a:buFontTx/>
              <a:buChar char="•"/>
            </a:pPr>
            <a:r>
              <a:rPr lang="en-US" smtClean="0"/>
              <a:t>Finally, GLOBEC data management was a model for other large data management efforts used in IOOS and across the oceanographic community.  The U.S. GLOBEC Data Management Office was a precursor to the Biological and Chemical Oceanography Data Management Office centered at Woods Hole Oceanographic Institution.</a:t>
            </a:r>
          </a:p>
          <a:p>
            <a:pPr eaLnBrk="1" hangingPunct="1">
              <a:spcBef>
                <a:spcPct val="0"/>
              </a:spcBef>
            </a:pPr>
            <a:endParaRPr lang="en-US"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2896F9-4CB6-4186-B29C-4A1152F33185}"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381000" y="4343400"/>
            <a:ext cx="5943600" cy="4343400"/>
          </a:xfrm>
        </p:spPr>
        <p:txBody>
          <a:bodyPr>
            <a:normAutofit fontScale="92500"/>
          </a:bodyPr>
          <a:lstStyle/>
          <a:p>
            <a:pPr eaLnBrk="1" fontAlgn="auto" hangingPunct="1">
              <a:spcBef>
                <a:spcPts val="0"/>
              </a:spcBef>
              <a:spcAft>
                <a:spcPts val="0"/>
              </a:spcAft>
              <a:defRPr/>
            </a:pPr>
            <a:r>
              <a:rPr lang="en-US" dirty="0" smtClean="0"/>
              <a:t>NOAA has built on U.S. GLOBEC studies to create other programs within the agency that use GLOBEC-like approaches:</a:t>
            </a:r>
          </a:p>
          <a:p>
            <a:pPr eaLnBrk="1" fontAlgn="auto" hangingPunct="1">
              <a:spcBef>
                <a:spcPts val="0"/>
              </a:spcBef>
              <a:spcAft>
                <a:spcPts val="0"/>
              </a:spcAft>
              <a:buFont typeface="Arial" pitchFamily="34" charset="0"/>
              <a:buChar char="•"/>
              <a:defRPr/>
            </a:pPr>
            <a:r>
              <a:rPr lang="en-US" dirty="0" smtClean="0"/>
              <a:t> The NMFS Fisheries and the Environment program seeks to </a:t>
            </a:r>
          </a:p>
          <a:p>
            <a:pPr lvl="1" eaLnBrk="1" fontAlgn="auto" hangingPunct="1">
              <a:spcBef>
                <a:spcPts val="0"/>
              </a:spcBef>
              <a:spcAft>
                <a:spcPts val="0"/>
              </a:spcAft>
              <a:buFont typeface="Arial" pitchFamily="34" charset="0"/>
              <a:buChar char="•"/>
              <a:defRPr/>
            </a:pPr>
            <a:r>
              <a:rPr lang="en-US" dirty="0" smtClean="0"/>
              <a:t>develop ecosystem indicators </a:t>
            </a:r>
          </a:p>
          <a:p>
            <a:pPr lvl="1" eaLnBrk="1" fontAlgn="auto" hangingPunct="1">
              <a:spcBef>
                <a:spcPts val="0"/>
              </a:spcBef>
              <a:spcAft>
                <a:spcPts val="0"/>
              </a:spcAft>
              <a:buFont typeface="Arial" pitchFamily="34" charset="0"/>
              <a:buChar char="•"/>
              <a:defRPr/>
            </a:pPr>
            <a:r>
              <a:rPr lang="en-US" dirty="0" smtClean="0"/>
              <a:t>incorporate ecosystem indicators in stock assessments, and </a:t>
            </a:r>
          </a:p>
          <a:p>
            <a:pPr lvl="1" eaLnBrk="1" fontAlgn="auto" hangingPunct="1">
              <a:spcBef>
                <a:spcPts val="0"/>
              </a:spcBef>
              <a:spcAft>
                <a:spcPts val="0"/>
              </a:spcAft>
              <a:buFont typeface="Arial" pitchFamily="34" charset="0"/>
              <a:buChar char="•"/>
              <a:defRPr/>
            </a:pPr>
            <a:r>
              <a:rPr lang="en-US" dirty="0" smtClean="0"/>
              <a:t>Construct the next generation of forecasting models.  </a:t>
            </a:r>
          </a:p>
          <a:p>
            <a:pPr eaLnBrk="1" fontAlgn="auto" hangingPunct="1">
              <a:spcBef>
                <a:spcPts val="0"/>
              </a:spcBef>
              <a:spcAft>
                <a:spcPts val="0"/>
              </a:spcAft>
              <a:buFont typeface="Arial" pitchFamily="34" charset="0"/>
              <a:buChar char="•"/>
              <a:defRPr/>
            </a:pPr>
            <a:r>
              <a:rPr lang="en-US" dirty="0" smtClean="0"/>
              <a:t>Several of the research accomplishments of U.S. GLOBEC have transitioned through the FATE program to become NOAA products, such as the Ecosystem Chapter for the North Pacific Management Council, and the salmon return indices mentioned previously.</a:t>
            </a:r>
          </a:p>
          <a:p>
            <a:pPr eaLnBrk="1" fontAlgn="auto" hangingPunct="1">
              <a:spcBef>
                <a:spcPts val="0"/>
              </a:spcBef>
              <a:spcAft>
                <a:spcPts val="0"/>
              </a:spcAft>
              <a:buFont typeface="Arial" pitchFamily="34" charset="0"/>
              <a:buChar char="•"/>
              <a:defRPr/>
            </a:pPr>
            <a:endParaRPr lang="en-US" dirty="0" smtClean="0"/>
          </a:p>
          <a:p>
            <a:pPr eaLnBrk="1" fontAlgn="auto" hangingPunct="1">
              <a:spcBef>
                <a:spcPts val="0"/>
              </a:spcBef>
              <a:spcAft>
                <a:spcPts val="0"/>
              </a:spcAft>
              <a:defRPr/>
            </a:pPr>
            <a:r>
              <a:rPr lang="en-US" dirty="0" smtClean="0"/>
              <a:t> The NMFS Climate Regimes and Ecosystem Productivity program in the Bering Sea seeks to understand climate patterns and their impact on ecosystem dynamics.   </a:t>
            </a:r>
          </a:p>
          <a:p>
            <a:pPr eaLnBrk="1" fontAlgn="auto" hangingPunct="1">
              <a:spcBef>
                <a:spcPts val="0"/>
              </a:spcBef>
              <a:spcAft>
                <a:spcPts val="0"/>
              </a:spcAft>
              <a:buFont typeface="Arial" pitchFamily="34" charset="0"/>
              <a:buChar char="•"/>
              <a:defRPr/>
            </a:pPr>
            <a:r>
              <a:rPr lang="en-US" dirty="0" smtClean="0"/>
              <a:t> it uses some of the same modeling platforms that were developed through U.S. GLOBEC, and takes the same approach to integrating observations, process studies, and modeling.</a:t>
            </a:r>
          </a:p>
          <a:p>
            <a:pPr eaLnBrk="1" fontAlgn="auto" hangingPunct="1">
              <a:spcBef>
                <a:spcPts val="0"/>
              </a:spcBef>
              <a:spcAft>
                <a:spcPts val="0"/>
              </a:spcAft>
              <a:buFont typeface="Arial" pitchFamily="34" charset="0"/>
              <a:buChar char="•"/>
              <a:defRPr/>
            </a:pPr>
            <a:endParaRPr lang="en-US" dirty="0" smtClean="0"/>
          </a:p>
          <a:p>
            <a:pPr eaLnBrk="1" fontAlgn="auto" hangingPunct="1">
              <a:spcBef>
                <a:spcPts val="0"/>
              </a:spcBef>
              <a:spcAft>
                <a:spcPts val="0"/>
              </a:spcAft>
              <a:buFont typeface="Arial" pitchFamily="34" charset="0"/>
              <a:buChar char="•"/>
              <a:defRPr/>
            </a:pPr>
            <a:r>
              <a:rPr lang="en-US" dirty="0" smtClean="0"/>
              <a:t> The NOS Regional Ecosystem Prediction Program (REPP) provides coastal resource managers with predictive tools and capabilities to improve their ability to protect, conserve, and restore the Nation’s ocean, coastal, and Great Lakes ecosystems. The program works at the regional ecosystem scale to address problems identified by regional managers as priorities.  The regional ecosystem scale and the integrative approach to observations and modeling that were hallmarks of U.S. GLOBEC are key to the REPP’s focus area.</a:t>
            </a:r>
          </a:p>
          <a:p>
            <a:pPr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buFont typeface="Arial" pitchFamily="34" charset="0"/>
              <a:buChar char="•"/>
              <a:defRPr/>
            </a:pPr>
            <a:r>
              <a:rPr lang="en-US" dirty="0" smtClean="0"/>
              <a:t> The OAR Climate Program Office has a program in Coastal and Ocean Climate Applications.  It seeks to improve understanding of the vulnerabilities of coastal communities and coastal and marine ecosystems in a changing climate; and Support the incorporation of climate information, including information on climate risks, vulnerabilities, and uncertainty, into decision-making processes.  Programs such as these can help extend the uses of the results of GLOBEC research.</a:t>
            </a:r>
          </a:p>
          <a:p>
            <a:pPr eaLnBrk="1" fontAlgn="auto" hangingPunct="1">
              <a:spcBef>
                <a:spcPts val="0"/>
              </a:spcBef>
              <a:spcAft>
                <a:spcPts val="0"/>
              </a:spcAft>
              <a:buFont typeface="Arial" pitchFamily="34" charset="0"/>
              <a:buChar char="•"/>
              <a:defRPr/>
            </a:pPr>
            <a:endParaRPr lang="en-US" dirty="0" smtClean="0"/>
          </a:p>
          <a:p>
            <a:pPr eaLnBrk="1" fontAlgn="auto" hangingPunct="1">
              <a:spcBef>
                <a:spcPts val="0"/>
              </a:spcBef>
              <a:spcAft>
                <a:spcPts val="0"/>
              </a:spcAft>
              <a:buFont typeface="Arial" pitchFamily="34" charset="0"/>
              <a:buChar char="•"/>
              <a:defRPr/>
            </a:pPr>
            <a:r>
              <a:rPr lang="en-US" dirty="0" smtClean="0"/>
              <a:t>A cross-NOAA working group has been developing approaches to use ecosystem understanding and modeling to develop a capacity to forecast ecosystem conditions.  Some of the physical models developed through U.S. GLOBEC are being incorporated into operational use in NOAA’s ocean modeling efforts, and can support future ecological forecasts.</a:t>
            </a:r>
            <a:endParaRPr lang="en-US" dirty="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143E8B-3434-41EE-88E1-24E0FD7CF186}"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r>
              <a:rPr lang="en-US" dirty="0" smtClean="0"/>
              <a:t>In addition to impacts within NOAA, U.S. GLOBEC was important to international efforts.  </a:t>
            </a:r>
          </a:p>
          <a:p>
            <a:pPr marL="0" lvl="1" eaLnBrk="1" hangingPunct="1">
              <a:spcBef>
                <a:spcPct val="0"/>
              </a:spcBef>
            </a:pPr>
            <a:r>
              <a:rPr lang="en-US" dirty="0" smtClean="0"/>
              <a:t>It was in existence before the International GLOBEC program was initiated, and provided an example for international partners to develop their own national GLOBEC programs.</a:t>
            </a:r>
          </a:p>
          <a:p>
            <a:pPr marL="0" lvl="1" eaLnBrk="1" hangingPunct="1">
              <a:spcBef>
                <a:spcPct val="0"/>
              </a:spcBef>
            </a:pPr>
            <a:endParaRPr lang="en-US" dirty="0" smtClean="0"/>
          </a:p>
          <a:p>
            <a:pPr marL="0" lvl="1" eaLnBrk="1" hangingPunct="1">
              <a:spcBef>
                <a:spcPct val="0"/>
              </a:spcBef>
            </a:pPr>
            <a:r>
              <a:rPr lang="en-US" dirty="0" smtClean="0"/>
              <a:t>The International Council for the Exploration of the Seas (ICES) Cod and Climate Change program was an International GLOBEC program heavily influenced by U.S. GLOBEC Northwest Atlantic studies.  US scientists supported under GLOBEC were able to compile their findings with international colleagues to gain a cross-Atlantic basin understanding of these important fish stocks.</a:t>
            </a:r>
          </a:p>
          <a:p>
            <a:pPr marL="0" lvl="1" eaLnBrk="1" hangingPunct="1">
              <a:spcBef>
                <a:spcPct val="0"/>
              </a:spcBef>
            </a:pPr>
            <a:endParaRPr lang="en-US" dirty="0" smtClean="0"/>
          </a:p>
          <a:p>
            <a:pPr marL="0" lvl="1" eaLnBrk="1" hangingPunct="1">
              <a:spcBef>
                <a:spcPct val="0"/>
              </a:spcBef>
            </a:pPr>
            <a:r>
              <a:rPr lang="en-US" dirty="0" smtClean="0"/>
              <a:t>The Pacific counterpart to ICES, PICES, has an active international focus on climate and its influence on fish stocks through its Climate Change and Carrying Capacity theme.  US GLOBEC scientists from the Northeast Pacific program were key contributors to several reports, including:</a:t>
            </a:r>
          </a:p>
          <a:p>
            <a:pPr marL="0" lvl="1" eaLnBrk="1" hangingPunct="1">
              <a:spcBef>
                <a:spcPct val="0"/>
              </a:spcBef>
            </a:pPr>
            <a:r>
              <a:rPr lang="en-US" dirty="0" smtClean="0"/>
              <a:t>PICES Report #34 in 2008. “Forecasting Climate Impacts on Future Production of Commercially Exploited Fish and Shellfish” and</a:t>
            </a:r>
          </a:p>
          <a:p>
            <a:pPr eaLnBrk="1" hangingPunct="1">
              <a:spcBef>
                <a:spcPct val="0"/>
              </a:spcBef>
            </a:pPr>
            <a:r>
              <a:rPr lang="en-US" dirty="0" smtClean="0"/>
              <a:t>PICES Report #25 in 2003 on </a:t>
            </a:r>
            <a:r>
              <a:rPr lang="en-US" dirty="0" err="1" smtClean="0"/>
              <a:t>Trophic</a:t>
            </a:r>
            <a:r>
              <a:rPr lang="en-US" dirty="0" smtClean="0"/>
              <a:t> Models of the Subarctic Pacific Basin Ecosystems.</a:t>
            </a:r>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49DFBE-10BF-4B9E-BB71-859FEC22923A}"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Beth’s prior remarks highlighted some of the partnership aspects of the program</a:t>
            </a:r>
          </a:p>
          <a:p>
            <a:pPr eaLnBrk="1" hangingPunct="1">
              <a:spcBef>
                <a:spcPct val="0"/>
              </a:spcBef>
            </a:pPr>
            <a:r>
              <a:rPr lang="en-US" dirty="0" smtClean="0"/>
              <a:t>U.S. GLOBEC was able to bring together scientists from different fields and different areas of NOAA as well as two major funding agencies to address these important issues</a:t>
            </a:r>
            <a:endParaRPr lang="en-US" sz="1400" dirty="0" smtClean="0"/>
          </a:p>
          <a:p>
            <a:pPr eaLnBrk="1" hangingPunct="1">
              <a:spcBef>
                <a:spcPct val="0"/>
              </a:spcBef>
            </a:pPr>
            <a:r>
              <a:rPr lang="en-US" dirty="0" smtClean="0"/>
              <a:t>GLOBEC was truly a "one-NOAA" program as well as a strong NOAA-NSF partnership.  </a:t>
            </a:r>
          </a:p>
          <a:p>
            <a:pPr eaLnBrk="1" hangingPunct="1">
              <a:spcBef>
                <a:spcPct val="0"/>
              </a:spcBef>
            </a:pPr>
            <a:r>
              <a:rPr lang="en-US" dirty="0" smtClean="0"/>
              <a:t>Only by integrating all of NOAA’s capabilities with our external partners can we make progress on complex issues such as the ones GLOBEC addressed.</a:t>
            </a:r>
            <a:endParaRPr lang="en-US" sz="1400" dirty="0" smtClean="0"/>
          </a:p>
          <a:p>
            <a:pPr eaLnBrk="1" hangingPunct="1">
              <a:spcBef>
                <a:spcPct val="0"/>
              </a:spcBef>
            </a:pPr>
            <a:endParaRPr lang="en-US" dirty="0"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D5CFBF-F2BE-4A55-BFFF-1C90BD2F6383}"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n-US" dirty="0" smtClean="0"/>
              <a:t>NOAA and NSF can build on the productive relationships fostered during U.S. GLOBEC to approach other societal issues in the ocean sciences.  Some clear examples are:</a:t>
            </a:r>
          </a:p>
          <a:p>
            <a:pPr eaLnBrk="1" fontAlgn="auto" hangingPunct="1">
              <a:spcBef>
                <a:spcPts val="0"/>
              </a:spcBef>
              <a:spcAft>
                <a:spcPts val="0"/>
              </a:spcAft>
              <a:buFont typeface="Arial" pitchFamily="34" charset="0"/>
              <a:buChar char="•"/>
              <a:defRPr/>
            </a:pPr>
            <a:r>
              <a:rPr lang="en-US" dirty="0" smtClean="0"/>
              <a:t> The intersection of interests around ocean observing, through the OOI and IOOS programs</a:t>
            </a:r>
          </a:p>
          <a:p>
            <a:pPr eaLnBrk="1" fontAlgn="auto" hangingPunct="1">
              <a:spcBef>
                <a:spcPts val="0"/>
              </a:spcBef>
              <a:spcAft>
                <a:spcPts val="0"/>
              </a:spcAft>
              <a:buFont typeface="Arial" pitchFamily="34" charset="0"/>
              <a:buChar char="•"/>
              <a:defRPr/>
            </a:pPr>
            <a:r>
              <a:rPr lang="en-US" dirty="0" smtClean="0"/>
              <a:t> Shared interests in ocean exploration, including the support of ocean-going research vessels and platforms</a:t>
            </a:r>
          </a:p>
          <a:p>
            <a:pPr eaLnBrk="1" fontAlgn="auto" hangingPunct="1">
              <a:spcBef>
                <a:spcPts val="0"/>
              </a:spcBef>
              <a:spcAft>
                <a:spcPts val="0"/>
              </a:spcAft>
              <a:buFont typeface="Arial" pitchFamily="34" charset="0"/>
              <a:buChar char="•"/>
              <a:defRPr/>
            </a:pPr>
            <a:r>
              <a:rPr lang="en-US" dirty="0" smtClean="0"/>
              <a:t>  Emerging issues of overwhelming importance, such as ocean acidification and oceans and human health</a:t>
            </a:r>
          </a:p>
          <a:p>
            <a:pPr eaLnBrk="1" fontAlgn="auto" hangingPunct="1">
              <a:spcBef>
                <a:spcPts val="0"/>
              </a:spcBef>
              <a:spcAft>
                <a:spcPts val="0"/>
              </a:spcAft>
              <a:buFont typeface="Arial" pitchFamily="34" charset="0"/>
              <a:buChar char="•"/>
              <a:defRPr/>
            </a:pPr>
            <a:endParaRPr lang="en-US" dirty="0" smtClean="0"/>
          </a:p>
          <a:p>
            <a:pPr eaLnBrk="1" fontAlgn="auto" hangingPunct="1">
              <a:spcBef>
                <a:spcPts val="0"/>
              </a:spcBef>
              <a:spcAft>
                <a:spcPts val="0"/>
              </a:spcAft>
              <a:defRPr/>
            </a:pPr>
            <a:r>
              <a:rPr lang="en-US" dirty="0" smtClean="0"/>
              <a:t>One effort underway across the Federal government, NGOs and industry is a National Research Council study on “Sustainability Linkages in the Federal Government”, sponsored by the U.S. Environmental Protection Agency, U.S. Geological Survey, U.S. Department of Energy, National Aeronautics and Space Administration, U.S. Department of Agriculture, National Science Foundation, National Oceanic and Atmospheric Administration, BP, Lockheed Martin, and the David and Lucile Packard Foundation. </a:t>
            </a:r>
          </a:p>
          <a:p>
            <a:pPr eaLnBrk="1" fontAlgn="auto" hangingPunct="1">
              <a:spcBef>
                <a:spcPts val="0"/>
              </a:spcBef>
              <a:spcAft>
                <a:spcPts val="0"/>
              </a:spcAft>
              <a:buFont typeface="Arial" pitchFamily="34" charset="0"/>
              <a:buChar char="•"/>
              <a:defRPr/>
            </a:pPr>
            <a:r>
              <a:rPr lang="en-US" dirty="0" smtClean="0"/>
              <a:t> The premise is that sustainability is a systems problem that cannot be achieved by separately optimizing its pieces.  It emphasizes a systems approach to long term sustainability. The study will build upon existing and emerging expertise throughout the scientific and technological communities, describing the nexus where domains intersect but existing institutions and disciplines do not. </a:t>
            </a:r>
          </a:p>
          <a:p>
            <a:pPr eaLnBrk="1" fontAlgn="auto" hangingPunct="1">
              <a:spcBef>
                <a:spcPts val="0"/>
              </a:spcBef>
              <a:spcAft>
                <a:spcPts val="0"/>
              </a:spcAft>
              <a:buFont typeface="Arial" pitchFamily="34" charset="0"/>
              <a:buChar char="•"/>
              <a:defRPr/>
            </a:pPr>
            <a:r>
              <a:rPr lang="en-US" dirty="0" smtClean="0"/>
              <a:t> From NOAA’s standpoint our science, service and stewardship mission involves protecting life and property, conserving and protecting natural resources, and supporting resilient ecosystems, communities, and economies; so the issues of sustainability of resources are extremely important to us.</a:t>
            </a:r>
          </a:p>
          <a:p>
            <a:pPr eaLnBrk="1" fontAlgn="auto" hangingPunct="1">
              <a:spcBef>
                <a:spcPts val="0"/>
              </a:spcBef>
              <a:spcAft>
                <a:spcPts val="0"/>
              </a:spcAft>
              <a:buFont typeface="Arial" pitchFamily="34" charset="0"/>
              <a:buChar char="•"/>
              <a:defRPr/>
            </a:pPr>
            <a:r>
              <a:rPr lang="en-US" dirty="0" smtClean="0"/>
              <a:t> As these and other efforts move forward, NOAA always strive to provide better and more effective services to the nation.  As mentioned previously, this will require all parts of NOAA and all Federal agencies to work together.</a:t>
            </a:r>
          </a:p>
          <a:p>
            <a:pPr eaLnBrk="1" fontAlgn="auto" hangingPunct="1">
              <a:spcBef>
                <a:spcPts val="0"/>
              </a:spcBef>
              <a:spcAft>
                <a:spcPts val="0"/>
              </a:spcAft>
              <a:buFont typeface="Arial" pitchFamily="34" charset="0"/>
              <a:buChar char="•"/>
              <a:defRPr/>
            </a:pPr>
            <a:endParaRPr lang="en-US" dirty="0"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FB33F7-6784-4D27-BCFE-8272CCC0367C}"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U.S. </a:t>
            </a:r>
            <a:r>
              <a:rPr lang="en-US" dirty="0" smtClean="0"/>
              <a:t>GLOBEC was advanced for its time in thinking about multidisciplinary research and ecosystem processes in relation to climate.  In that respect, it was visionary in thinking about climate impacts on marine ecosystems.</a:t>
            </a:r>
          </a:p>
          <a:p>
            <a:pPr eaLnBrk="1" hangingPunct="1">
              <a:spcBef>
                <a:spcPct val="0"/>
              </a:spcBef>
            </a:pPr>
            <a:r>
              <a:rPr lang="en-US" dirty="0" smtClean="0"/>
              <a:t>What programs that we invest in today will be deemed visionary in another 20 years?</a:t>
            </a:r>
          </a:p>
          <a:p>
            <a:pPr eaLnBrk="1" hangingPunct="1">
              <a:spcBef>
                <a:spcPct val="0"/>
              </a:spcBef>
            </a:pPr>
            <a:r>
              <a:rPr lang="en-US" dirty="0" smtClean="0"/>
              <a:t>Will they be systems approaches as in the NRC committee’s charge?</a:t>
            </a:r>
          </a:p>
          <a:p>
            <a:pPr eaLnBrk="1" hangingPunct="1">
              <a:spcBef>
                <a:spcPct val="0"/>
              </a:spcBef>
            </a:pPr>
            <a:r>
              <a:rPr lang="en-US" dirty="0" smtClean="0"/>
              <a:t>Will they be new integrative approaches that merge natural and social sciences?</a:t>
            </a:r>
          </a:p>
          <a:p>
            <a:pPr eaLnBrk="1" hangingPunct="1">
              <a:spcBef>
                <a:spcPct val="0"/>
              </a:spcBef>
            </a:pPr>
            <a:r>
              <a:rPr lang="en-US" dirty="0" smtClean="0"/>
              <a:t>Will they be new observing technologies applied to the vast unexplored ocean regions of our planet?</a:t>
            </a:r>
          </a:p>
          <a:p>
            <a:pPr eaLnBrk="1" hangingPunct="1">
              <a:spcBef>
                <a:spcPct val="0"/>
              </a:spcBef>
            </a:pPr>
            <a:endParaRPr lang="en-US" dirty="0" smtClean="0"/>
          </a:p>
          <a:p>
            <a:pPr eaLnBrk="1" hangingPunct="1">
              <a:spcBef>
                <a:spcPct val="0"/>
              </a:spcBef>
            </a:pPr>
            <a:r>
              <a:rPr lang="en-US" dirty="0" smtClean="0"/>
              <a:t>U.S. GLOBEC has managed to persist through many budget cycles, some more favorable than others.  One thing is certain – even in light of economic downturns and lean budgets, we cannot and will not stop pushing the boundaries to discover and understand fundamental ocean processes, and utilize this knowledge to better conserve and manage our precious ocean resources.</a:t>
            </a:r>
          </a:p>
          <a:p>
            <a:pPr eaLnBrk="1" hangingPunct="1">
              <a:spcBef>
                <a:spcPct val="0"/>
              </a:spcBef>
            </a:pPr>
            <a:endParaRPr lang="en-US" dirty="0" smtClean="0"/>
          </a:p>
          <a:p>
            <a:pPr eaLnBrk="1" hangingPunct="1">
              <a:spcBef>
                <a:spcPct val="0"/>
              </a:spcBef>
            </a:pPr>
            <a:r>
              <a:rPr lang="en-US" dirty="0" smtClean="0"/>
              <a:t>NOAA is proud to have been an integral part of the U.S. GLOBEC’s success</a:t>
            </a:r>
          </a:p>
          <a:p>
            <a:pPr eaLnBrk="1" hangingPunct="1">
              <a:spcBef>
                <a:spcPct val="0"/>
              </a:spcBef>
            </a:pPr>
            <a:r>
              <a:rPr lang="en-US" dirty="0" smtClean="0"/>
              <a:t>Congratulations to the program scientists and funding offices on their accomplishments. </a:t>
            </a:r>
          </a:p>
          <a:p>
            <a:pPr eaLnBrk="1" hangingPunct="1">
              <a:spcBef>
                <a:spcPct val="0"/>
              </a:spcBef>
            </a:pPr>
            <a:r>
              <a:rPr lang="en-US" dirty="0" smtClean="0"/>
              <a:t>I am happy to be able to share in the celebration.</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E90D28-B768-416B-B9C2-D076F1EE1777}"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I would like to begin with a short outline of my remarks.  </a:t>
            </a:r>
          </a:p>
          <a:p>
            <a:pPr>
              <a:defRPr/>
            </a:pPr>
            <a:r>
              <a:rPr lang="en-US" dirty="0" smtClean="0"/>
              <a:t>I will provide some perspective on important mission areas of NOAA, and where they intersect U.S. GLOBEC research themes in the context of </a:t>
            </a:r>
          </a:p>
          <a:p>
            <a:pPr marL="228600" indent="-228600">
              <a:buFont typeface="+mj-lt"/>
              <a:buAutoNum type="arabicPeriod"/>
              <a:defRPr/>
            </a:pPr>
            <a:r>
              <a:rPr lang="en-US" dirty="0" smtClean="0"/>
              <a:t>Climate variability and its impacts,</a:t>
            </a:r>
          </a:p>
          <a:p>
            <a:pPr marL="228600" indent="-228600">
              <a:buFont typeface="+mj-lt"/>
              <a:buAutoNum type="arabicPeriod"/>
              <a:defRPr/>
            </a:pPr>
            <a:r>
              <a:rPr lang="en-US" dirty="0" smtClean="0"/>
              <a:t>Regional ecosystem focus, and</a:t>
            </a:r>
          </a:p>
          <a:p>
            <a:pPr marL="228600" indent="-228600">
              <a:buFont typeface="+mj-lt"/>
              <a:buAutoNum type="arabicPeriod"/>
              <a:defRPr/>
            </a:pPr>
            <a:r>
              <a:rPr lang="en-US" dirty="0" smtClean="0"/>
              <a:t>Developing the capacity for predictive modeling and ecological forecasting.</a:t>
            </a:r>
          </a:p>
          <a:p>
            <a:pPr marL="228600" indent="-228600">
              <a:buFont typeface="+mj-lt"/>
              <a:buNone/>
              <a:defRPr/>
            </a:pPr>
            <a:endParaRPr lang="en-US" dirty="0" smtClean="0"/>
          </a:p>
          <a:p>
            <a:pPr marL="228600" indent="-228600">
              <a:buFont typeface="+mj-lt"/>
              <a:buNone/>
              <a:defRPr/>
            </a:pPr>
            <a:r>
              <a:rPr lang="en-US" dirty="0" smtClean="0"/>
              <a:t>I will then touch on some areas where U.S. GLOBEC has influenced NOAA programs, and some wider influences of the program.</a:t>
            </a:r>
          </a:p>
          <a:p>
            <a:pPr marL="228600" indent="-228600">
              <a:buFont typeface="+mj-lt"/>
              <a:buNone/>
              <a:defRPr/>
            </a:pPr>
            <a:endParaRPr lang="en-US" dirty="0" smtClean="0"/>
          </a:p>
          <a:p>
            <a:pPr marL="228600" indent="-228600">
              <a:buFont typeface="+mj-lt"/>
              <a:buNone/>
              <a:defRPr/>
            </a:pPr>
            <a:r>
              <a:rPr lang="en-US" dirty="0" smtClean="0"/>
              <a:t>I will give a few remarks on our valuable partnerships and their importance</a:t>
            </a:r>
          </a:p>
          <a:p>
            <a:pPr marL="228600" indent="-228600">
              <a:buFont typeface="+mj-lt"/>
              <a:buNone/>
              <a:defRPr/>
            </a:pPr>
            <a:endParaRPr lang="en-US" dirty="0" smtClean="0"/>
          </a:p>
          <a:p>
            <a:pPr marL="228600" indent="-228600">
              <a:buFont typeface="+mj-lt"/>
              <a:buNone/>
              <a:defRPr/>
            </a:pPr>
            <a:r>
              <a:rPr lang="en-US" dirty="0" smtClean="0"/>
              <a:t>And I will finish up with some thoughts about future ocean science programs</a:t>
            </a:r>
            <a:endParaRPr lang="en-US" dirty="0"/>
          </a:p>
        </p:txBody>
      </p:sp>
      <p:sp>
        <p:nvSpPr>
          <p:cNvPr id="4" name="Slide Number Placeholder 3"/>
          <p:cNvSpPr>
            <a:spLocks noGrp="1"/>
          </p:cNvSpPr>
          <p:nvPr>
            <p:ph type="sldNum" sz="quarter" idx="5"/>
          </p:nvPr>
        </p:nvSpPr>
        <p:spPr/>
        <p:txBody>
          <a:bodyPr/>
          <a:lstStyle/>
          <a:p>
            <a:pPr>
              <a:defRPr/>
            </a:pPr>
            <a:fld id="{1E0E9C4E-8DA5-4D28-A66F-7E997A5BFD9A}"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lvl="1" eaLnBrk="1" hangingPunct="1">
              <a:spcBef>
                <a:spcPct val="0"/>
              </a:spcBef>
            </a:pPr>
            <a:r>
              <a:rPr lang="en-US" dirty="0" smtClean="0"/>
              <a:t>NOAA’s mission is to understand and predict changes in the Earth's environment, and to conserve and manage our coastal and marine resources. </a:t>
            </a:r>
          </a:p>
          <a:p>
            <a:pPr lvl="1" eaLnBrk="1" hangingPunct="1">
              <a:spcBef>
                <a:spcPct val="0"/>
              </a:spcBef>
            </a:pPr>
            <a:endParaRPr lang="en-US" dirty="0" smtClean="0"/>
          </a:p>
          <a:p>
            <a:pPr marL="457200" marR="0" lvl="1"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NOAA’s mission is focused on science, service, and stewardship. To implement our mission to understand and predict changes in the Earth's environment, to share that knowledge with others, and to conserve and manage our coastal and marine resources, NOAA released our “Next Generation Strategic Plan” in December 2010.</a:t>
            </a:r>
            <a:endParaRPr lang="en-US" dirty="0" smtClean="0"/>
          </a:p>
          <a:p>
            <a:pPr lvl="1" eaLnBrk="1" hangingPunct="1">
              <a:spcBef>
                <a:spcPct val="0"/>
              </a:spcBef>
            </a:pPr>
            <a:endParaRPr lang="en-US" dirty="0" smtClean="0"/>
          </a:p>
          <a:p>
            <a:pPr lvl="1" eaLnBrk="1" hangingPunct="1">
              <a:spcBef>
                <a:spcPct val="0"/>
              </a:spcBef>
            </a:pPr>
            <a:r>
              <a:rPr lang="en-US" dirty="0" smtClean="0"/>
              <a:t>U.S. GLOBEC has been an important part of this mission through its observations, field studies and modeling and the development of predictive tools.</a:t>
            </a:r>
            <a:endParaRPr lang="en-US" sz="1400" dirty="0" smtClean="0"/>
          </a:p>
          <a:p>
            <a:pPr eaLnBrk="1" hangingPunct="1">
              <a:spcBef>
                <a:spcPct val="0"/>
              </a:spcBef>
            </a:pPr>
            <a:endParaRPr lang="en-US" dirty="0"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00BE34-BBAE-4180-A482-93599524AB58}"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Understanding the interactions of climate with marine resources is a challenging scientific field and vital to our national interests. </a:t>
            </a:r>
          </a:p>
          <a:p>
            <a:pPr eaLnBrk="1" hangingPunct="1">
              <a:spcBef>
                <a:spcPct val="0"/>
              </a:spcBef>
            </a:pPr>
            <a:r>
              <a:rPr lang="en-US" dirty="0" smtClean="0"/>
              <a:t>Important processes are occurring on regional scales, with larger global-scale influences.</a:t>
            </a:r>
          </a:p>
          <a:p>
            <a:pPr eaLnBrk="1" hangingPunct="1">
              <a:spcBef>
                <a:spcPct val="0"/>
              </a:spcBef>
            </a:pPr>
            <a:endParaRPr lang="en-US" dirty="0" smtClean="0"/>
          </a:p>
          <a:p>
            <a:pPr eaLnBrk="1" hangingPunct="1">
              <a:spcBef>
                <a:spcPct val="0"/>
              </a:spcBef>
            </a:pPr>
            <a:r>
              <a:rPr lang="en-US" dirty="0" smtClean="0"/>
              <a:t>The need for resource management to account for climate forcing is clear:</a:t>
            </a:r>
          </a:p>
          <a:p>
            <a:pPr eaLnBrk="1" hangingPunct="1">
              <a:spcBef>
                <a:spcPct val="0"/>
              </a:spcBef>
              <a:buFontTx/>
              <a:buChar char="•"/>
            </a:pPr>
            <a:r>
              <a:rPr lang="en-US" dirty="0" smtClean="0"/>
              <a:t> Changes in physical forcing  on a regional basis may cause profound geographic shifts in species distributions.</a:t>
            </a:r>
          </a:p>
          <a:p>
            <a:pPr eaLnBrk="1" hangingPunct="1">
              <a:spcBef>
                <a:spcPct val="0"/>
              </a:spcBef>
              <a:buFontTx/>
              <a:buChar char="•"/>
            </a:pPr>
            <a:r>
              <a:rPr lang="en-US" dirty="0" smtClean="0"/>
              <a:t> Changes in ocean chemistry and physiological processes can drastically change the structure and functioning of the marine ecosystem. </a:t>
            </a:r>
          </a:p>
          <a:p>
            <a:pPr eaLnBrk="1" hangingPunct="1">
              <a:spcBef>
                <a:spcPct val="0"/>
              </a:spcBef>
            </a:pPr>
            <a:endParaRPr lang="en-US" dirty="0" smtClean="0"/>
          </a:p>
          <a:p>
            <a:pPr eaLnBrk="1" hangingPunct="1">
              <a:spcBef>
                <a:spcPct val="0"/>
              </a:spcBef>
            </a:pPr>
            <a:r>
              <a:rPr lang="en-US" dirty="0" smtClean="0"/>
              <a:t>It is essential to </a:t>
            </a:r>
          </a:p>
          <a:p>
            <a:pPr eaLnBrk="1" hangingPunct="1">
              <a:spcBef>
                <a:spcPct val="0"/>
              </a:spcBef>
              <a:buFontTx/>
              <a:buChar char="•"/>
            </a:pPr>
            <a:r>
              <a:rPr lang="en-US" dirty="0" smtClean="0"/>
              <a:t> Predict the probable consequences of global climate variability and change on marine ecosystems and their valuable fishery resources and</a:t>
            </a:r>
          </a:p>
          <a:p>
            <a:pPr eaLnBrk="1" hangingPunct="1">
              <a:spcBef>
                <a:spcPct val="0"/>
              </a:spcBef>
              <a:buFontTx/>
              <a:buChar char="•"/>
            </a:pPr>
            <a:r>
              <a:rPr lang="en-US" dirty="0" smtClean="0"/>
              <a:t> Deliver the knowledge and predictive tools to fisheries managers, enabling the incorporation of climate impacts into the management of living marine resources</a:t>
            </a:r>
          </a:p>
          <a:p>
            <a:pPr eaLnBrk="1" hangingPunct="1">
              <a:spcBef>
                <a:spcPct val="0"/>
              </a:spcBef>
            </a:pPr>
            <a:endParaRPr lang="en-US"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8C86B4-4416-4CA6-94FE-3B0399115A57}"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NOAA has a focus on regional ecosystems: </a:t>
            </a:r>
          </a:p>
          <a:p>
            <a:pPr>
              <a:buFontTx/>
              <a:buChar char="•"/>
            </a:pPr>
            <a:r>
              <a:rPr lang="en-US" smtClean="0"/>
              <a:t> ecologically through the Large Marine Ecosystem concept, and </a:t>
            </a:r>
          </a:p>
          <a:p>
            <a:pPr>
              <a:buFontTx/>
              <a:buChar char="•"/>
            </a:pPr>
            <a:r>
              <a:rPr lang="en-US" smtClean="0"/>
              <a:t> organizationally through the NOAA regional teams, the NWS regional forecast offices, and the regional science centers within NMFS.</a:t>
            </a:r>
          </a:p>
          <a:p>
            <a:endParaRPr lang="en-US" smtClean="0"/>
          </a:p>
        </p:txBody>
      </p:sp>
      <p:sp>
        <p:nvSpPr>
          <p:cNvPr id="4" name="Slide Number Placeholder 3"/>
          <p:cNvSpPr>
            <a:spLocks noGrp="1"/>
          </p:cNvSpPr>
          <p:nvPr>
            <p:ph type="sldNum" sz="quarter" idx="5"/>
          </p:nvPr>
        </p:nvSpPr>
        <p:spPr/>
        <p:txBody>
          <a:bodyPr/>
          <a:lstStyle/>
          <a:p>
            <a:pPr>
              <a:defRPr/>
            </a:pPr>
            <a:fld id="{46C1D162-D4B1-4B09-9027-D47B4819FA3B}"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228600" y="4343400"/>
            <a:ext cx="6477000" cy="4648200"/>
          </a:xfrm>
        </p:spPr>
        <p:txBody>
          <a:bodyPr>
            <a:normAutofit fontScale="25000" lnSpcReduction="20000"/>
          </a:bodyPr>
          <a:lstStyle/>
          <a:p>
            <a:pPr eaLnBrk="1" fontAlgn="auto" hangingPunct="1">
              <a:spcBef>
                <a:spcPts val="0"/>
              </a:spcBef>
              <a:spcAft>
                <a:spcPts val="0"/>
              </a:spcAft>
              <a:buFont typeface="Arial" charset="0"/>
              <a:buNone/>
              <a:defRPr/>
            </a:pPr>
            <a:endParaRPr lang="en-US" u="sng" dirty="0" smtClean="0"/>
          </a:p>
          <a:p>
            <a:pPr lvl="0"/>
            <a:r>
              <a:rPr lang="en-US" sz="1200" kern="1200" dirty="0" smtClean="0">
                <a:solidFill>
                  <a:schemeClr val="tx1"/>
                </a:solidFill>
                <a:latin typeface="+mn-lt"/>
                <a:ea typeface="+mn-ea"/>
                <a:cs typeface="+mn-cs"/>
              </a:rPr>
              <a:t>U.S. GLOBEC also took a regional approach, and these regions are in areas where climate variability can impact resources in important ways.</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In the Northwest Atlantic, Georges Bank was selected for study, with target fishery species of cod and haddock Georges Bank is at a bio-geographic boundary between temperate and boreal waters, influenced by the Gulf Stream from the south and the Labrador current from the north.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In the Southern Ocean, studies centered on the Antarctic Peninsula with target species of </a:t>
            </a:r>
            <a:r>
              <a:rPr lang="en-US" sz="1200" kern="1200" dirty="0" err="1" smtClean="0">
                <a:solidFill>
                  <a:schemeClr val="tx1"/>
                </a:solidFill>
                <a:latin typeface="+mn-lt"/>
                <a:ea typeface="+mn-ea"/>
                <a:cs typeface="+mn-cs"/>
              </a:rPr>
              <a:t>Adelie</a:t>
            </a:r>
            <a:r>
              <a:rPr lang="en-US" sz="1200" kern="1200" dirty="0" smtClean="0">
                <a:solidFill>
                  <a:schemeClr val="tx1"/>
                </a:solidFill>
                <a:latin typeface="+mn-lt"/>
                <a:ea typeface="+mn-ea"/>
                <a:cs typeface="+mn-cs"/>
              </a:rPr>
              <a:t> penguin and </a:t>
            </a:r>
            <a:r>
              <a:rPr lang="en-US" sz="1200" kern="1200" dirty="0" err="1" smtClean="0">
                <a:solidFill>
                  <a:schemeClr val="tx1"/>
                </a:solidFill>
                <a:latin typeface="+mn-lt"/>
                <a:ea typeface="+mn-ea"/>
                <a:cs typeface="+mn-cs"/>
              </a:rPr>
              <a:t>crabeater</a:t>
            </a:r>
            <a:r>
              <a:rPr lang="en-US" sz="1200" kern="1200" dirty="0" smtClean="0">
                <a:solidFill>
                  <a:schemeClr val="tx1"/>
                </a:solidFill>
                <a:latin typeface="+mn-lt"/>
                <a:ea typeface="+mn-ea"/>
                <a:cs typeface="+mn-cs"/>
              </a:rPr>
              <a:t> seals. Little was known about population dynamics in SO winter and in spite of the significant challenges, U.S. GLOBEC chose to focus on the winter season for their fieldwork.</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In the Northeast Pacific, the California Current and the Gulf of Alaska have important fisheries on Coho, Chinook, and Pink salmon</a:t>
            </a:r>
            <a:r>
              <a:rPr lang="en-US" sz="1200" i="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Prior to the GLOBEC program, several studies existed on the  impacts of climate to the freshwater portion of salmon’s life history usually linked to freshwater delivery. Less was known on sea-going juveniles and their life in the ocean. </a:t>
            </a:r>
          </a:p>
          <a:p>
            <a:pPr eaLnBrk="1" fontAlgn="auto" hangingPunct="1">
              <a:spcBef>
                <a:spcPts val="0"/>
              </a:spcBef>
              <a:spcAft>
                <a:spcPts val="0"/>
              </a:spcAft>
              <a:defRPr/>
            </a:pPr>
            <a:endParaRPr lang="en-US" dirty="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BD21B5-3AA4-43B2-A746-ED2947F6B2D7}"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Strong connections exist between upwelling systems and basin-wide phenomena such as the Pacific Decadal Oscillation (PDO). Here is an example of the spring Chinook salmon returns compared with the PDO.  These relationships were identified prior to GLOBEC studies, but GLOBEC sought to go beyond correlations and get to the mechanisms behind the relationships.</a:t>
            </a:r>
          </a:p>
          <a:p>
            <a:endParaRPr lang="en-US" dirty="0" smtClean="0"/>
          </a:p>
        </p:txBody>
      </p:sp>
      <p:sp>
        <p:nvSpPr>
          <p:cNvPr id="4" name="Slide Number Placeholder 3"/>
          <p:cNvSpPr>
            <a:spLocks noGrp="1"/>
          </p:cNvSpPr>
          <p:nvPr>
            <p:ph type="sldNum" sz="quarter" idx="5"/>
          </p:nvPr>
        </p:nvSpPr>
        <p:spPr/>
        <p:txBody>
          <a:bodyPr/>
          <a:lstStyle/>
          <a:p>
            <a:pPr>
              <a:defRPr/>
            </a:pPr>
            <a:fld id="{98A2739B-FFF7-49BE-A9F0-86FAF56B0EB2}"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GLOBEC interdisciplinary approach is vital to EBM, which demands an understanding of ecosystem interactions and the ability to utilize this understanding in an ecosystem context.  </a:t>
            </a:r>
          </a:p>
          <a:p>
            <a:pPr eaLnBrk="1" hangingPunct="1">
              <a:spcBef>
                <a:spcPct val="0"/>
              </a:spcBef>
            </a:pPr>
            <a:r>
              <a:rPr lang="en-US" dirty="0" smtClean="0"/>
              <a:t>GLOBEC science was done on a regional ecosystem scale before there was any nationwide recognition of or mandate for EBM.</a:t>
            </a:r>
          </a:p>
          <a:p>
            <a:pPr eaLnBrk="1" hangingPunct="1">
              <a:spcBef>
                <a:spcPct val="0"/>
              </a:spcBef>
              <a:buFontTx/>
              <a:buChar char="•"/>
            </a:pPr>
            <a:r>
              <a:rPr lang="en-US" dirty="0" smtClean="0"/>
              <a:t> Coupled bio-physical modeling developed through GLOBEC provides insight into ecosystem changes not possible from single-species observations and experiments.</a:t>
            </a:r>
          </a:p>
          <a:p>
            <a:pPr eaLnBrk="1" hangingPunct="1">
              <a:spcBef>
                <a:spcPct val="0"/>
              </a:spcBef>
              <a:buFontTx/>
              <a:buChar char="•"/>
            </a:pPr>
            <a:r>
              <a:rPr lang="en-US" dirty="0" smtClean="0"/>
              <a:t> Modeling and ecological forecasting of complex ecosystem interactions are now within our grasp and absolutely necessary to make complex multidisciplinary science actionable for use by managers.</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9F5335-EE88-4579-9E8C-64A8BE6557C3}"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xfrm>
            <a:off x="228600" y="4343400"/>
            <a:ext cx="6324600" cy="4419600"/>
          </a:xfrm>
          <a:noFill/>
        </p:spPr>
        <p:txBody>
          <a:bodyPr wrap="square" numCol="1" anchor="t" anchorCtr="0" compatLnSpc="1">
            <a:prstTxWarp prst="textNoShape">
              <a:avLst/>
            </a:prstTxWarp>
          </a:bodyPr>
          <a:lstStyle/>
          <a:p>
            <a:pPr eaLnBrk="1" hangingPunct="1">
              <a:spcBef>
                <a:spcPct val="0"/>
              </a:spcBef>
            </a:pPr>
            <a:r>
              <a:rPr lang="en-US" dirty="0" smtClean="0"/>
              <a:t>There is no doubt that the science results have led to huge increases in understanding of marine ecosystems.  </a:t>
            </a:r>
          </a:p>
          <a:p>
            <a:pPr eaLnBrk="1" hangingPunct="1">
              <a:spcBef>
                <a:spcPct val="0"/>
              </a:spcBef>
            </a:pPr>
            <a:r>
              <a:rPr lang="en-US" dirty="0" smtClean="0"/>
              <a:t>These science advances will be the subjects of many of the talks at this symposium over the coming days.  </a:t>
            </a:r>
          </a:p>
          <a:p>
            <a:pPr eaLnBrk="1" hangingPunct="1">
              <a:spcBef>
                <a:spcPct val="0"/>
              </a:spcBef>
            </a:pPr>
            <a:endParaRPr lang="en-US" dirty="0" smtClean="0"/>
          </a:p>
          <a:p>
            <a:pPr eaLnBrk="1" hangingPunct="1">
              <a:spcBef>
                <a:spcPct val="0"/>
              </a:spcBef>
            </a:pPr>
            <a:r>
              <a:rPr lang="en-US" dirty="0" smtClean="0"/>
              <a:t>I wanted to highlight a few examples of how some of the results can be used in areas important to NOAA.  Some of these will also be covered later in the symposium in more detail.</a:t>
            </a:r>
          </a:p>
          <a:p>
            <a:pPr marL="0" lvl="1" eaLnBrk="1" hangingPunct="1">
              <a:spcBef>
                <a:spcPct val="0"/>
              </a:spcBef>
            </a:pPr>
            <a:endParaRPr lang="en-US" dirty="0" smtClean="0"/>
          </a:p>
          <a:p>
            <a:pPr marL="0" lvl="1" eaLnBrk="1" hangingPunct="1">
              <a:spcBef>
                <a:spcPct val="0"/>
              </a:spcBef>
            </a:pPr>
            <a:r>
              <a:rPr lang="en-US" dirty="0" smtClean="0"/>
              <a:t>Fishery management in the US is implemented through regional Fishery Management Councils.  Each of these regional bodies is considering how they can incorporate EBM into their management plans through ecosystem fishery management plans.  Work from U.S. GLOBEC has provided a strong basis for NMFS to be able to advise the FMCs on their Ecosystem Fishery Management Plans.  This is especially applicable in the regions where U.S GLOBEC studies occurred.</a:t>
            </a:r>
          </a:p>
          <a:p>
            <a:pPr marL="0" lvl="1" eaLnBrk="1" hangingPunct="1">
              <a:spcBef>
                <a:spcPct val="0"/>
              </a:spcBef>
              <a:buFontTx/>
              <a:buNone/>
            </a:pPr>
            <a:endParaRPr lang="en-US" dirty="0" smtClean="0"/>
          </a:p>
          <a:p>
            <a:pPr marL="0" lvl="1" eaLnBrk="1" hangingPunct="1">
              <a:spcBef>
                <a:spcPct val="0"/>
              </a:spcBef>
              <a:buFontTx/>
              <a:buNone/>
            </a:pPr>
            <a:r>
              <a:rPr lang="en-US" dirty="0" smtClean="0"/>
              <a:t>The Ecosystem Considerations chapter provided by NMFS to the North Pacific Fishery Management Council is an example of ecosystem information being provided on an annual basis to a FMC.  Regional ecosystem research results from programs such as GLOBEC can be incorporated into these summaries and enter into the FMC process.</a:t>
            </a:r>
          </a:p>
          <a:p>
            <a:pPr eaLnBrk="1" hangingPunct="1">
              <a:spcBef>
                <a:spcPct val="0"/>
              </a:spcBef>
            </a:pPr>
            <a:endParaRPr lang="en-US" dirty="0" smtClean="0"/>
          </a:p>
          <a:p>
            <a:pPr eaLnBrk="1" hangingPunct="1">
              <a:spcBef>
                <a:spcPct val="0"/>
              </a:spcBef>
            </a:pPr>
            <a:r>
              <a:rPr lang="en-US" dirty="0" smtClean="0"/>
              <a:t>Another way that research results can influence management is through development of targeted forecasting tools.  GLOBEC also played a part in developing annual indices of salmon returns.  This uses a variety of physical and biological variables that relate to the success of salmon in their first year at sea, and the potential for good returns to their spawning rivers.  It is presented in a simple table fashion, and updated twice a year. </a:t>
            </a:r>
          </a:p>
          <a:p>
            <a:pPr eaLnBrk="1" hangingPunct="1">
              <a:spcBef>
                <a:spcPct val="0"/>
              </a:spcBef>
            </a:pPr>
            <a:endParaRPr lang="en-US" dirty="0" smtClean="0"/>
          </a:p>
          <a:p>
            <a:pPr eaLnBrk="1" hangingPunct="1">
              <a:spcBef>
                <a:spcPct val="0"/>
              </a:spcBef>
            </a:pPr>
            <a:r>
              <a:rPr lang="en-US" dirty="0" smtClean="0"/>
              <a:t>This will be discussed in more detail in a later talk (Peterson and </a:t>
            </a:r>
            <a:r>
              <a:rPr lang="en-US" dirty="0" err="1" smtClean="0"/>
              <a:t>McGillicuddy</a:t>
            </a:r>
            <a:r>
              <a:rPr lang="en-US" dirty="0" smtClean="0"/>
              <a:t>, this afternoon)</a:t>
            </a:r>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C328AC-C6C4-4838-9325-42BF66A465CC}" type="slidenum">
              <a:rPr lang="en-US" smtClean="0"/>
              <a:pPr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ctrTitle"/>
          </p:nvPr>
        </p:nvSpPr>
        <p:spPr>
          <a:xfrm>
            <a:off x="304800" y="685800"/>
            <a:ext cx="8686800" cy="1295400"/>
          </a:xfrm>
        </p:spPr>
        <p:txBody>
          <a:bodyPr/>
          <a:lstStyle>
            <a:lvl1pPr>
              <a:defRPr sz="5400">
                <a:latin typeface="TradeGothicBoldTwo" pitchFamily="2" charset="0"/>
              </a:defRPr>
            </a:lvl1pPr>
          </a:lstStyle>
          <a:p>
            <a:r>
              <a:rPr lang="en-US" dirty="0" smtClean="0"/>
              <a:t>Click to edit Master title style</a:t>
            </a:r>
            <a:endParaRPr lang="en-US" dirty="0"/>
          </a:p>
        </p:txBody>
      </p:sp>
      <p:sp>
        <p:nvSpPr>
          <p:cNvPr id="100355" name="Rectangle 3"/>
          <p:cNvSpPr>
            <a:spLocks noGrp="1" noChangeArrowheads="1"/>
          </p:cNvSpPr>
          <p:nvPr>
            <p:ph type="subTitle" idx="1"/>
          </p:nvPr>
        </p:nvSpPr>
        <p:spPr>
          <a:xfrm>
            <a:off x="1676400" y="4648200"/>
            <a:ext cx="7467600" cy="1447800"/>
          </a:xfrm>
        </p:spPr>
        <p:txBody>
          <a:bodyPr/>
          <a:lstStyle>
            <a:lvl1pPr algn="r">
              <a:defRPr sz="2400">
                <a:solidFill>
                  <a:srgbClr val="FFFFFF"/>
                </a:solidFill>
                <a:latin typeface="TradeGothicCondEighteen" pitchFamily="2" charset="0"/>
              </a:defRPr>
            </a:lvl1pPr>
          </a:lstStyle>
          <a:p>
            <a:r>
              <a:rPr lang="en-US" smtClean="0"/>
              <a:t>Click to edit Master subtitle style</a:t>
            </a:r>
            <a:endParaRPr lang="en-US"/>
          </a:p>
        </p:txBody>
      </p:sp>
      <p:sp>
        <p:nvSpPr>
          <p:cNvPr id="100356" name="Rectangle 4"/>
          <p:cNvSpPr>
            <a:spLocks noGrp="1" noChangeArrowheads="1"/>
          </p:cNvSpPr>
          <p:nvPr>
            <p:ph type="dt" sz="half" idx="2"/>
          </p:nvPr>
        </p:nvSpPr>
        <p:spPr>
          <a:xfrm>
            <a:off x="685800" y="6248400"/>
            <a:ext cx="1905000" cy="457200"/>
          </a:xfrm>
          <a:prstGeom prst="rect">
            <a:avLst/>
          </a:prstGeom>
        </p:spPr>
        <p:txBody>
          <a:bodyPr/>
          <a:lstStyle>
            <a:lvl1pPr>
              <a:defRPr>
                <a:solidFill>
                  <a:srgbClr val="FFFFFF"/>
                </a:solidFill>
              </a:defRPr>
            </a:lvl1pPr>
          </a:lstStyle>
          <a:p>
            <a:pPr>
              <a:defRPr/>
            </a:pPr>
            <a:fld id="{C071EF6A-4380-4B3D-A5AE-CDD2EE15EFBC}" type="datetime1">
              <a:rPr lang="en-US" smtClean="0"/>
              <a:pPr>
                <a:defRPr/>
              </a:pPr>
              <a:t>10/2/2011</a:t>
            </a:fld>
            <a:endParaRPr lang="en-US"/>
          </a:p>
        </p:txBody>
      </p:sp>
      <p:sp>
        <p:nvSpPr>
          <p:cNvPr id="100357" name="Rectangle 5"/>
          <p:cNvSpPr>
            <a:spLocks noGrp="1" noChangeArrowheads="1"/>
          </p:cNvSpPr>
          <p:nvPr>
            <p:ph type="ftr" sz="quarter" idx="3"/>
          </p:nvPr>
        </p:nvSpPr>
        <p:spPr>
          <a:xfrm>
            <a:off x="3124200" y="6248400"/>
            <a:ext cx="2895600" cy="457200"/>
          </a:xfrm>
        </p:spPr>
        <p:txBody>
          <a:bodyPr/>
          <a:lstStyle>
            <a:lvl1pPr algn="ctr">
              <a:defRPr sz="1400">
                <a:solidFill>
                  <a:srgbClr val="FFFFFF"/>
                </a:solidFill>
                <a:latin typeface="Arial" pitchFamily="34" charset="0"/>
              </a:defRPr>
            </a:lvl1pPr>
          </a:lstStyle>
          <a:p>
            <a:pPr>
              <a:defRPr/>
            </a:pPr>
            <a:r>
              <a:rPr lang="en-US" smtClean="0"/>
              <a:t>U.S. GLOBEC: The View From NOAA</a:t>
            </a:r>
            <a:endParaRPr lang="en-US"/>
          </a:p>
        </p:txBody>
      </p:sp>
      <p:sp>
        <p:nvSpPr>
          <p:cNvPr id="100358" name="Rectangle 6"/>
          <p:cNvSpPr>
            <a:spLocks noGrp="1" noChangeArrowheads="1"/>
          </p:cNvSpPr>
          <p:nvPr>
            <p:ph type="sldNum" sz="quarter" idx="4"/>
          </p:nvPr>
        </p:nvSpPr>
        <p:spPr>
          <a:xfrm>
            <a:off x="6553200" y="6248400"/>
            <a:ext cx="1905000" cy="457200"/>
          </a:xfrm>
        </p:spPr>
        <p:txBody>
          <a:bodyPr/>
          <a:lstStyle>
            <a:lvl1pPr>
              <a:defRPr>
                <a:solidFill>
                  <a:srgbClr val="FFFFFF"/>
                </a:solidFill>
                <a:latin typeface="Arial" pitchFamily="34" charset="0"/>
              </a:defRPr>
            </a:lvl1pPr>
          </a:lstStyle>
          <a:p>
            <a:pPr>
              <a:defRPr/>
            </a:pPr>
            <a:fld id="{94EE0147-6928-41F9-9DE2-DBAE36EF789F}"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66725" y="6248400"/>
            <a:ext cx="1905000" cy="457200"/>
          </a:xfrm>
          <a:prstGeom prst="rect">
            <a:avLst/>
          </a:prstGeom>
        </p:spPr>
        <p:txBody>
          <a:bodyPr/>
          <a:lstStyle>
            <a:lvl1pPr>
              <a:defRPr/>
            </a:lvl1pPr>
          </a:lstStyle>
          <a:p>
            <a:pPr>
              <a:defRPr/>
            </a:pPr>
            <a:fld id="{03DD1619-0132-4FAF-8645-0151AF4EACE4}" type="datetime1">
              <a:rPr lang="en-US" smtClean="0"/>
              <a:pPr>
                <a:defRPr/>
              </a:pPr>
              <a:t>10/2/2011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U.S. GLOBEC: The View From NOAA</a:t>
            </a:r>
            <a:endParaRPr lang="en-US"/>
          </a:p>
        </p:txBody>
      </p:sp>
      <p:sp>
        <p:nvSpPr>
          <p:cNvPr id="6" name="Slide Number Placeholder 5"/>
          <p:cNvSpPr>
            <a:spLocks noGrp="1"/>
          </p:cNvSpPr>
          <p:nvPr>
            <p:ph type="sldNum" sz="quarter" idx="12"/>
          </p:nvPr>
        </p:nvSpPr>
        <p:spPr/>
        <p:txBody>
          <a:bodyPr/>
          <a:lstStyle>
            <a:lvl1pPr>
              <a:defRPr/>
            </a:lvl1pPr>
          </a:lstStyle>
          <a:p>
            <a:pPr>
              <a:defRPr/>
            </a:pPr>
            <a:fld id="{D3077792-A9FE-427D-8847-35EBBEBC9661}"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0"/>
            <a:ext cx="217170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36270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66725" y="6248400"/>
            <a:ext cx="1905000" cy="457200"/>
          </a:xfrm>
          <a:prstGeom prst="rect">
            <a:avLst/>
          </a:prstGeom>
        </p:spPr>
        <p:txBody>
          <a:bodyPr/>
          <a:lstStyle>
            <a:lvl1pPr>
              <a:defRPr/>
            </a:lvl1pPr>
          </a:lstStyle>
          <a:p>
            <a:pPr>
              <a:defRPr/>
            </a:pPr>
            <a:fld id="{99E0819D-87B4-46D3-9A54-D7A03D444B23}" type="datetime1">
              <a:rPr lang="en-US" smtClean="0"/>
              <a:pPr>
                <a:defRPr/>
              </a:pPr>
              <a:t>10/2/2011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U.S. GLOBEC: The View From NOAA</a:t>
            </a:r>
            <a:endParaRPr lang="en-US"/>
          </a:p>
        </p:txBody>
      </p:sp>
      <p:sp>
        <p:nvSpPr>
          <p:cNvPr id="6" name="Slide Number Placeholder 5"/>
          <p:cNvSpPr>
            <a:spLocks noGrp="1"/>
          </p:cNvSpPr>
          <p:nvPr>
            <p:ph type="sldNum" sz="quarter" idx="12"/>
          </p:nvPr>
        </p:nvSpPr>
        <p:spPr/>
        <p:txBody>
          <a:bodyPr/>
          <a:lstStyle>
            <a:lvl1pPr>
              <a:defRPr/>
            </a:lvl1pPr>
          </a:lstStyle>
          <a:p>
            <a:pPr>
              <a:defRPr/>
            </a:pPr>
            <a:fld id="{4377DDEC-277A-436B-9341-1965DEAC957D}"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tx2">
                  <a:lumMod val="75000"/>
                </a:schemeClr>
              </a:buCl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U.S. GLOBEC: The View From NOAA</a:t>
            </a:r>
            <a:endParaRPr lang="en-US"/>
          </a:p>
        </p:txBody>
      </p:sp>
      <p:sp>
        <p:nvSpPr>
          <p:cNvPr id="6" name="Slide Number Placeholder 5"/>
          <p:cNvSpPr>
            <a:spLocks noGrp="1"/>
          </p:cNvSpPr>
          <p:nvPr>
            <p:ph type="sldNum" sz="quarter" idx="12"/>
          </p:nvPr>
        </p:nvSpPr>
        <p:spPr/>
        <p:txBody>
          <a:bodyPr/>
          <a:lstStyle>
            <a:lvl1pPr>
              <a:defRPr/>
            </a:lvl1pPr>
          </a:lstStyle>
          <a:p>
            <a:pPr>
              <a:defRPr/>
            </a:pPr>
            <a:fld id="{0D68567A-AFE6-4EEB-A42B-D2A648D6653A}"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66725" y="6248400"/>
            <a:ext cx="1905000" cy="457200"/>
          </a:xfrm>
          <a:prstGeom prst="rect">
            <a:avLst/>
          </a:prstGeom>
        </p:spPr>
        <p:txBody>
          <a:bodyPr/>
          <a:lstStyle>
            <a:lvl1pPr>
              <a:defRPr/>
            </a:lvl1pPr>
          </a:lstStyle>
          <a:p>
            <a:pPr>
              <a:defRPr/>
            </a:pPr>
            <a:fld id="{D42E51DA-CA51-4AC0-BC6B-F0620786EF1C}" type="datetime1">
              <a:rPr lang="en-US" smtClean="0"/>
              <a:pPr>
                <a:defRPr/>
              </a:pPr>
              <a:t>10/2/2011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U.S. GLOBEC: The View From NOAA</a:t>
            </a:r>
            <a:endParaRPr lang="en-US"/>
          </a:p>
        </p:txBody>
      </p:sp>
      <p:sp>
        <p:nvSpPr>
          <p:cNvPr id="6" name="Slide Number Placeholder 5"/>
          <p:cNvSpPr>
            <a:spLocks noGrp="1"/>
          </p:cNvSpPr>
          <p:nvPr>
            <p:ph type="sldNum" sz="quarter" idx="12"/>
          </p:nvPr>
        </p:nvSpPr>
        <p:spPr/>
        <p:txBody>
          <a:bodyPr/>
          <a:lstStyle>
            <a:lvl1pPr>
              <a:defRPr/>
            </a:lvl1pPr>
          </a:lstStyle>
          <a:p>
            <a:pPr>
              <a:defRPr/>
            </a:pPr>
            <a:fld id="{CFCC2DC9-1390-4B97-A313-3833F9F61FD8}"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114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371600"/>
            <a:ext cx="4114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66725" y="6248400"/>
            <a:ext cx="1905000" cy="457200"/>
          </a:xfrm>
          <a:prstGeom prst="rect">
            <a:avLst/>
          </a:prstGeom>
        </p:spPr>
        <p:txBody>
          <a:bodyPr/>
          <a:lstStyle>
            <a:lvl1pPr>
              <a:defRPr/>
            </a:lvl1pPr>
          </a:lstStyle>
          <a:p>
            <a:pPr>
              <a:defRPr/>
            </a:pPr>
            <a:fld id="{153685C7-7FFF-48FB-B58A-F0E8D3A95641}" type="datetime1">
              <a:rPr lang="en-US" smtClean="0"/>
              <a:pPr>
                <a:defRPr/>
              </a:pPr>
              <a:t>10/2/2011</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U.S. GLOBEC: The View From NOAA</a:t>
            </a:r>
            <a:endParaRPr lang="en-US"/>
          </a:p>
        </p:txBody>
      </p:sp>
      <p:sp>
        <p:nvSpPr>
          <p:cNvPr id="7" name="Slide Number Placeholder 6"/>
          <p:cNvSpPr>
            <a:spLocks noGrp="1"/>
          </p:cNvSpPr>
          <p:nvPr>
            <p:ph type="sldNum" sz="quarter" idx="12"/>
          </p:nvPr>
        </p:nvSpPr>
        <p:spPr/>
        <p:txBody>
          <a:bodyPr/>
          <a:lstStyle>
            <a:lvl1pPr>
              <a:defRPr/>
            </a:lvl1pPr>
          </a:lstStyle>
          <a:p>
            <a:pPr>
              <a:defRPr/>
            </a:pPr>
            <a:fld id="{629E6D51-CF69-44D7-83AC-DA910EBC50C5}"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66725" y="6248400"/>
            <a:ext cx="1905000" cy="457200"/>
          </a:xfrm>
          <a:prstGeom prst="rect">
            <a:avLst/>
          </a:prstGeom>
        </p:spPr>
        <p:txBody>
          <a:bodyPr/>
          <a:lstStyle>
            <a:lvl1pPr>
              <a:defRPr/>
            </a:lvl1pPr>
          </a:lstStyle>
          <a:p>
            <a:pPr>
              <a:defRPr/>
            </a:pPr>
            <a:fld id="{42116F85-8421-4E46-9BF9-2AF17AD0440E}" type="datetime1">
              <a:rPr lang="en-US" smtClean="0"/>
              <a:pPr>
                <a:defRPr/>
              </a:pPr>
              <a:t>10/2/2011</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smtClean="0"/>
              <a:t>U.S. GLOBEC: The View From NOAA</a:t>
            </a:r>
            <a:endParaRPr lang="en-US"/>
          </a:p>
        </p:txBody>
      </p:sp>
      <p:sp>
        <p:nvSpPr>
          <p:cNvPr id="9" name="Slide Number Placeholder 8"/>
          <p:cNvSpPr>
            <a:spLocks noGrp="1"/>
          </p:cNvSpPr>
          <p:nvPr>
            <p:ph type="sldNum" sz="quarter" idx="12"/>
          </p:nvPr>
        </p:nvSpPr>
        <p:spPr/>
        <p:txBody>
          <a:bodyPr/>
          <a:lstStyle>
            <a:lvl1pPr>
              <a:defRPr/>
            </a:lvl1pPr>
          </a:lstStyle>
          <a:p>
            <a:pPr>
              <a:defRPr/>
            </a:pPr>
            <a:fld id="{27DBCC26-FD5D-4882-B3DC-23E15DD85DAE}"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66725" y="6248400"/>
            <a:ext cx="1905000" cy="457200"/>
          </a:xfrm>
          <a:prstGeom prst="rect">
            <a:avLst/>
          </a:prstGeom>
        </p:spPr>
        <p:txBody>
          <a:bodyPr/>
          <a:lstStyle>
            <a:lvl1pPr>
              <a:defRPr/>
            </a:lvl1pPr>
          </a:lstStyle>
          <a:p>
            <a:pPr>
              <a:defRPr/>
            </a:pPr>
            <a:fld id="{27B48033-47E3-4B3C-82FB-2F0145645C6D}" type="datetime1">
              <a:rPr lang="en-US" smtClean="0"/>
              <a:pPr>
                <a:defRPr/>
              </a:pPr>
              <a:t>10/2/2011</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smtClean="0"/>
              <a:t>U.S. GLOBEC: The View From NOAA</a:t>
            </a:r>
            <a:endParaRPr lang="en-US"/>
          </a:p>
        </p:txBody>
      </p:sp>
      <p:sp>
        <p:nvSpPr>
          <p:cNvPr id="5" name="Slide Number Placeholder 4"/>
          <p:cNvSpPr>
            <a:spLocks noGrp="1"/>
          </p:cNvSpPr>
          <p:nvPr>
            <p:ph type="sldNum" sz="quarter" idx="12"/>
          </p:nvPr>
        </p:nvSpPr>
        <p:spPr/>
        <p:txBody>
          <a:bodyPr/>
          <a:lstStyle>
            <a:lvl1pPr>
              <a:defRPr/>
            </a:lvl1pPr>
          </a:lstStyle>
          <a:p>
            <a:pPr>
              <a:defRPr/>
            </a:pPr>
            <a:fld id="{2A0282F3-6AEA-4789-AA2C-A6199849EE0F}"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66725" y="6248400"/>
            <a:ext cx="1905000" cy="457200"/>
          </a:xfrm>
          <a:prstGeom prst="rect">
            <a:avLst/>
          </a:prstGeom>
        </p:spPr>
        <p:txBody>
          <a:bodyPr/>
          <a:lstStyle>
            <a:lvl1pPr>
              <a:defRPr/>
            </a:lvl1pPr>
          </a:lstStyle>
          <a:p>
            <a:pPr>
              <a:defRPr/>
            </a:pPr>
            <a:fld id="{7111F1C0-499C-48E7-A8AC-663536367CBE}" type="datetime1">
              <a:rPr lang="en-US" smtClean="0"/>
              <a:pPr>
                <a:defRPr/>
              </a:pPr>
              <a:t>10/2/2011</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smtClean="0"/>
              <a:t>U.S. GLOBEC: The View From NOAA</a:t>
            </a:r>
            <a:endParaRPr lang="en-US"/>
          </a:p>
        </p:txBody>
      </p:sp>
      <p:sp>
        <p:nvSpPr>
          <p:cNvPr id="4" name="Slide Number Placeholder 3"/>
          <p:cNvSpPr>
            <a:spLocks noGrp="1"/>
          </p:cNvSpPr>
          <p:nvPr>
            <p:ph type="sldNum" sz="quarter" idx="12"/>
          </p:nvPr>
        </p:nvSpPr>
        <p:spPr/>
        <p:txBody>
          <a:bodyPr/>
          <a:lstStyle>
            <a:lvl1pPr>
              <a:defRPr/>
            </a:lvl1pPr>
          </a:lstStyle>
          <a:p>
            <a:pPr>
              <a:defRPr/>
            </a:pPr>
            <a:fld id="{C49C4B55-1C2A-4410-B1CB-85C5AD58F68A}"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6725" y="6248400"/>
            <a:ext cx="1905000" cy="457200"/>
          </a:xfrm>
          <a:prstGeom prst="rect">
            <a:avLst/>
          </a:prstGeom>
        </p:spPr>
        <p:txBody>
          <a:bodyPr/>
          <a:lstStyle>
            <a:lvl1pPr>
              <a:defRPr/>
            </a:lvl1pPr>
          </a:lstStyle>
          <a:p>
            <a:pPr>
              <a:defRPr/>
            </a:pPr>
            <a:fld id="{F560F48F-1D78-40DD-BFF5-20782BE64B01}" type="datetime1">
              <a:rPr lang="en-US" smtClean="0"/>
              <a:pPr>
                <a:defRPr/>
              </a:pPr>
              <a:t>10/2/2011</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U.S. GLOBEC: The View From NOAA</a:t>
            </a:r>
            <a:endParaRPr lang="en-US"/>
          </a:p>
        </p:txBody>
      </p:sp>
      <p:sp>
        <p:nvSpPr>
          <p:cNvPr id="7" name="Slide Number Placeholder 6"/>
          <p:cNvSpPr>
            <a:spLocks noGrp="1"/>
          </p:cNvSpPr>
          <p:nvPr>
            <p:ph type="sldNum" sz="quarter" idx="12"/>
          </p:nvPr>
        </p:nvSpPr>
        <p:spPr/>
        <p:txBody>
          <a:bodyPr/>
          <a:lstStyle>
            <a:lvl1pPr>
              <a:defRPr/>
            </a:lvl1pPr>
          </a:lstStyle>
          <a:p>
            <a:pPr>
              <a:defRPr/>
            </a:pPr>
            <a:fld id="{123D3E4B-3082-4ABA-8B99-45AF3C945FAB}"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6725" y="6248400"/>
            <a:ext cx="1905000" cy="457200"/>
          </a:xfrm>
          <a:prstGeom prst="rect">
            <a:avLst/>
          </a:prstGeom>
        </p:spPr>
        <p:txBody>
          <a:bodyPr/>
          <a:lstStyle>
            <a:lvl1pPr>
              <a:defRPr/>
            </a:lvl1pPr>
          </a:lstStyle>
          <a:p>
            <a:pPr>
              <a:defRPr/>
            </a:pPr>
            <a:fld id="{89CF2C40-344C-4655-B19C-4CA8FAD6C183}" type="datetime1">
              <a:rPr lang="en-US" smtClean="0"/>
              <a:pPr>
                <a:defRPr/>
              </a:pPr>
              <a:t>10/2/2011</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U.S. GLOBEC: The View From NOAA</a:t>
            </a:r>
            <a:endParaRPr lang="en-US"/>
          </a:p>
        </p:txBody>
      </p:sp>
      <p:sp>
        <p:nvSpPr>
          <p:cNvPr id="7" name="Slide Number Placeholder 6"/>
          <p:cNvSpPr>
            <a:spLocks noGrp="1"/>
          </p:cNvSpPr>
          <p:nvPr>
            <p:ph type="sldNum" sz="quarter" idx="12"/>
          </p:nvPr>
        </p:nvSpPr>
        <p:spPr/>
        <p:txBody>
          <a:bodyPr/>
          <a:lstStyle>
            <a:lvl1pPr>
              <a:defRPr/>
            </a:lvl1pPr>
          </a:lstStyle>
          <a:p>
            <a:pPr>
              <a:defRPr/>
            </a:pPr>
            <a:fld id="{44E3DB5D-279A-4A77-BD93-44E4E8E7B14A}"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1600200" y="0"/>
            <a:ext cx="7543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9331" name="Rectangle 3"/>
          <p:cNvSpPr>
            <a:spLocks noGrp="1" noChangeArrowheads="1"/>
          </p:cNvSpPr>
          <p:nvPr>
            <p:ph type="body" idx="1"/>
          </p:nvPr>
        </p:nvSpPr>
        <p:spPr bwMode="auto">
          <a:xfrm>
            <a:off x="457200" y="1371600"/>
            <a:ext cx="83820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9333" name="Rectangle 5"/>
          <p:cNvSpPr>
            <a:spLocks noGrp="1" noChangeArrowheads="1"/>
          </p:cNvSpPr>
          <p:nvPr>
            <p:ph type="ftr" sz="quarter" idx="3"/>
          </p:nvPr>
        </p:nvSpPr>
        <p:spPr bwMode="auto">
          <a:xfrm>
            <a:off x="533400" y="6553200"/>
            <a:ext cx="4191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radeGothicCondEighteenObl" pitchFamily="2" charset="0"/>
              </a:defRPr>
            </a:lvl1pPr>
          </a:lstStyle>
          <a:p>
            <a:pPr>
              <a:defRPr/>
            </a:pPr>
            <a:r>
              <a:rPr lang="en-US" smtClean="0"/>
              <a:t>U.S. GLOBEC: The View From NOAA</a:t>
            </a:r>
            <a:endParaRPr lang="en-US"/>
          </a:p>
        </p:txBody>
      </p:sp>
      <p:sp>
        <p:nvSpPr>
          <p:cNvPr id="99334" name="Rectangle 6"/>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radeGothicCondEighteenObl" pitchFamily="2" charset="0"/>
              </a:defRPr>
            </a:lvl1pPr>
          </a:lstStyle>
          <a:p>
            <a:pPr>
              <a:defRPr/>
            </a:pPr>
            <a:fld id="{2E8FB7DF-8106-4BB7-A6DE-88DCB685CC6D}" type="slidenum">
              <a:rPr lang="en-US" smtClean="0"/>
              <a:pPr>
                <a:defRPr/>
              </a:pPr>
              <a:t>‹#›</a:t>
            </a:fld>
            <a:endParaRPr lang="en-US"/>
          </a:p>
        </p:txBody>
      </p:sp>
      <p:pic>
        <p:nvPicPr>
          <p:cNvPr id="99335" name="Picture 7" descr="Dept of Commerce Seal"/>
          <p:cNvPicPr>
            <a:picLocks noChangeAspect="1" noChangeArrowheads="1"/>
          </p:cNvPicPr>
          <p:nvPr/>
        </p:nvPicPr>
        <p:blipFill>
          <a:blip r:embed="rId14" cstate="print"/>
          <a:srcRect/>
          <a:stretch>
            <a:fillRect/>
          </a:stretch>
        </p:blipFill>
        <p:spPr bwMode="auto">
          <a:xfrm>
            <a:off x="22225" y="6585328"/>
            <a:ext cx="241943" cy="240544"/>
          </a:xfrm>
          <a:prstGeom prst="rect">
            <a:avLst/>
          </a:prstGeom>
          <a:noFill/>
          <a:effectLst/>
        </p:spPr>
      </p:pic>
      <p:pic>
        <p:nvPicPr>
          <p:cNvPr id="99336" name="Picture 8" descr="NOAA"/>
          <p:cNvPicPr>
            <a:picLocks noChangeAspect="1" noChangeArrowheads="1"/>
          </p:cNvPicPr>
          <p:nvPr/>
        </p:nvPicPr>
        <p:blipFill>
          <a:blip r:embed="rId15" cstate="print"/>
          <a:srcRect/>
          <a:stretch>
            <a:fillRect/>
          </a:stretch>
        </p:blipFill>
        <p:spPr bwMode="auto">
          <a:xfrm>
            <a:off x="250825" y="6588125"/>
            <a:ext cx="234950" cy="234950"/>
          </a:xfrm>
          <a:prstGeom prst="rect">
            <a:avLst/>
          </a:prstGeom>
          <a:noFill/>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r" rtl="0" eaLnBrk="1" fontAlgn="base" hangingPunct="1">
        <a:lnSpc>
          <a:spcPct val="90000"/>
        </a:lnSpc>
        <a:spcBef>
          <a:spcPct val="0"/>
        </a:spcBef>
        <a:spcAft>
          <a:spcPct val="0"/>
        </a:spcAft>
        <a:defRPr sz="4400">
          <a:solidFill>
            <a:srgbClr val="FFFFFF"/>
          </a:solidFill>
          <a:effectLst>
            <a:outerShdw blurRad="50800" dist="38100" dir="5400000" algn="t" rotWithShape="0">
              <a:prstClr val="black">
                <a:alpha val="40000"/>
              </a:prstClr>
            </a:outerShdw>
          </a:effectLst>
          <a:latin typeface="+mj-lt"/>
          <a:ea typeface="+mj-ea"/>
          <a:cs typeface="+mj-cs"/>
        </a:defRPr>
      </a:lvl1pPr>
      <a:lvl2pPr algn="r" rtl="0" eaLnBrk="1" fontAlgn="base" hangingPunct="1">
        <a:lnSpc>
          <a:spcPct val="90000"/>
        </a:lnSpc>
        <a:spcBef>
          <a:spcPct val="0"/>
        </a:spcBef>
        <a:spcAft>
          <a:spcPct val="0"/>
        </a:spcAft>
        <a:defRPr sz="4400">
          <a:solidFill>
            <a:srgbClr val="FFFFFF"/>
          </a:solidFill>
          <a:latin typeface="TradeGothicBold" pitchFamily="2" charset="0"/>
        </a:defRPr>
      </a:lvl2pPr>
      <a:lvl3pPr algn="r" rtl="0" eaLnBrk="1" fontAlgn="base" hangingPunct="1">
        <a:lnSpc>
          <a:spcPct val="90000"/>
        </a:lnSpc>
        <a:spcBef>
          <a:spcPct val="0"/>
        </a:spcBef>
        <a:spcAft>
          <a:spcPct val="0"/>
        </a:spcAft>
        <a:defRPr sz="4400">
          <a:solidFill>
            <a:srgbClr val="FFFFFF"/>
          </a:solidFill>
          <a:latin typeface="TradeGothicBold" pitchFamily="2" charset="0"/>
        </a:defRPr>
      </a:lvl3pPr>
      <a:lvl4pPr algn="r" rtl="0" eaLnBrk="1" fontAlgn="base" hangingPunct="1">
        <a:lnSpc>
          <a:spcPct val="90000"/>
        </a:lnSpc>
        <a:spcBef>
          <a:spcPct val="0"/>
        </a:spcBef>
        <a:spcAft>
          <a:spcPct val="0"/>
        </a:spcAft>
        <a:defRPr sz="4400">
          <a:solidFill>
            <a:srgbClr val="FFFFFF"/>
          </a:solidFill>
          <a:latin typeface="TradeGothicBold" pitchFamily="2" charset="0"/>
        </a:defRPr>
      </a:lvl4pPr>
      <a:lvl5pPr algn="r" rtl="0" eaLnBrk="1" fontAlgn="base" hangingPunct="1">
        <a:lnSpc>
          <a:spcPct val="90000"/>
        </a:lnSpc>
        <a:spcBef>
          <a:spcPct val="0"/>
        </a:spcBef>
        <a:spcAft>
          <a:spcPct val="0"/>
        </a:spcAft>
        <a:defRPr sz="4400">
          <a:solidFill>
            <a:srgbClr val="FFFFFF"/>
          </a:solidFill>
          <a:latin typeface="TradeGothicBold" pitchFamily="2" charset="0"/>
        </a:defRPr>
      </a:lvl5pPr>
      <a:lvl6pPr marL="457200" algn="r" rtl="0" eaLnBrk="1" fontAlgn="base" hangingPunct="1">
        <a:lnSpc>
          <a:spcPct val="90000"/>
        </a:lnSpc>
        <a:spcBef>
          <a:spcPct val="0"/>
        </a:spcBef>
        <a:spcAft>
          <a:spcPct val="0"/>
        </a:spcAft>
        <a:defRPr sz="4400">
          <a:solidFill>
            <a:srgbClr val="FFFFFF"/>
          </a:solidFill>
          <a:latin typeface="TradeGothicBold" pitchFamily="2" charset="0"/>
        </a:defRPr>
      </a:lvl6pPr>
      <a:lvl7pPr marL="914400" algn="r" rtl="0" eaLnBrk="1" fontAlgn="base" hangingPunct="1">
        <a:lnSpc>
          <a:spcPct val="90000"/>
        </a:lnSpc>
        <a:spcBef>
          <a:spcPct val="0"/>
        </a:spcBef>
        <a:spcAft>
          <a:spcPct val="0"/>
        </a:spcAft>
        <a:defRPr sz="4400">
          <a:solidFill>
            <a:srgbClr val="FFFFFF"/>
          </a:solidFill>
          <a:latin typeface="TradeGothicBold" pitchFamily="2" charset="0"/>
        </a:defRPr>
      </a:lvl7pPr>
      <a:lvl8pPr marL="1371600" algn="r" rtl="0" eaLnBrk="1" fontAlgn="base" hangingPunct="1">
        <a:lnSpc>
          <a:spcPct val="90000"/>
        </a:lnSpc>
        <a:spcBef>
          <a:spcPct val="0"/>
        </a:spcBef>
        <a:spcAft>
          <a:spcPct val="0"/>
        </a:spcAft>
        <a:defRPr sz="4400">
          <a:solidFill>
            <a:srgbClr val="FFFFFF"/>
          </a:solidFill>
          <a:latin typeface="TradeGothicBold" pitchFamily="2" charset="0"/>
        </a:defRPr>
      </a:lvl8pPr>
      <a:lvl9pPr marL="1828800" algn="r" rtl="0" eaLnBrk="1" fontAlgn="base" hangingPunct="1">
        <a:lnSpc>
          <a:spcPct val="90000"/>
        </a:lnSpc>
        <a:spcBef>
          <a:spcPct val="0"/>
        </a:spcBef>
        <a:spcAft>
          <a:spcPct val="0"/>
        </a:spcAft>
        <a:defRPr sz="4400">
          <a:solidFill>
            <a:srgbClr val="FFFFFF"/>
          </a:solidFill>
          <a:latin typeface="TradeGothicBold" pitchFamily="2" charset="0"/>
        </a:defRPr>
      </a:lvl9pPr>
    </p:titleStyle>
    <p:bodyStyle>
      <a:lvl1pPr algn="l" rtl="0" eaLnBrk="1" fontAlgn="base" hangingPunct="1">
        <a:spcBef>
          <a:spcPct val="50000"/>
        </a:spcBef>
        <a:spcAft>
          <a:spcPct val="0"/>
        </a:spcAft>
        <a:defRPr sz="3200">
          <a:solidFill>
            <a:schemeClr val="tx1"/>
          </a:solidFill>
          <a:latin typeface="+mn-lt"/>
          <a:ea typeface="+mn-ea"/>
          <a:cs typeface="+mn-cs"/>
        </a:defRPr>
      </a:lvl1pPr>
      <a:lvl2pPr marL="628650" indent="-403225" algn="l" rtl="0" eaLnBrk="1" fontAlgn="base" hangingPunct="1">
        <a:spcBef>
          <a:spcPct val="20000"/>
        </a:spcBef>
        <a:spcAft>
          <a:spcPct val="0"/>
        </a:spcAft>
        <a:buClr>
          <a:schemeClr val="tx2">
            <a:lumMod val="75000"/>
          </a:schemeClr>
        </a:buClr>
        <a:buSzPct val="75000"/>
        <a:buFont typeface="Webdings" pitchFamily="18" charset="2"/>
        <a:buChar char="ü"/>
        <a:defRPr sz="2400">
          <a:solidFill>
            <a:schemeClr val="tx1"/>
          </a:solidFill>
          <a:latin typeface="TradeGothicCondEighteen" pitchFamily="2" charset="0"/>
        </a:defRPr>
      </a:lvl2pPr>
      <a:lvl3pPr marL="1143000" indent="-347663" algn="l" rtl="0" eaLnBrk="1" fontAlgn="base" hangingPunct="1">
        <a:spcBef>
          <a:spcPct val="20000"/>
        </a:spcBef>
        <a:spcAft>
          <a:spcPct val="0"/>
        </a:spcAft>
        <a:buClr>
          <a:srgbClr val="3366FF"/>
        </a:buClr>
        <a:buSzPct val="80000"/>
        <a:buFont typeface="Webdings" pitchFamily="18" charset="2"/>
        <a:buChar char="ý"/>
        <a:defRPr sz="2000">
          <a:solidFill>
            <a:schemeClr val="tx1"/>
          </a:solidFill>
          <a:latin typeface="TradeGothicCondEighteen" pitchFamily="2" charset="0"/>
        </a:defRPr>
      </a:lvl3pPr>
      <a:lvl4pPr marL="1600200" indent="-228600" algn="l" rtl="0" eaLnBrk="1" fontAlgn="base" hangingPunct="1">
        <a:spcBef>
          <a:spcPct val="20000"/>
        </a:spcBef>
        <a:spcAft>
          <a:spcPct val="0"/>
        </a:spcAft>
        <a:buChar char="–"/>
        <a:defRPr>
          <a:solidFill>
            <a:schemeClr val="tx1"/>
          </a:solidFill>
          <a:latin typeface="TradeGothicCondEighteen" pitchFamily="2" charset="0"/>
        </a:defRPr>
      </a:lvl4pPr>
      <a:lvl5pPr marL="2057400" indent="-228600" algn="l" rtl="0" eaLnBrk="1" fontAlgn="base" hangingPunct="1">
        <a:spcBef>
          <a:spcPct val="20000"/>
        </a:spcBef>
        <a:spcAft>
          <a:spcPct val="0"/>
        </a:spcAft>
        <a:buChar char="»"/>
        <a:defRPr>
          <a:solidFill>
            <a:schemeClr val="tx1"/>
          </a:solidFill>
          <a:latin typeface="TradeGothicCondEighteen" pitchFamily="2" charset="0"/>
        </a:defRPr>
      </a:lvl5pPr>
      <a:lvl6pPr marL="2514600" indent="-228600" algn="l" rtl="0" eaLnBrk="1" fontAlgn="base" hangingPunct="1">
        <a:spcBef>
          <a:spcPct val="20000"/>
        </a:spcBef>
        <a:spcAft>
          <a:spcPct val="0"/>
        </a:spcAft>
        <a:buChar char="»"/>
        <a:defRPr>
          <a:solidFill>
            <a:schemeClr val="tx1"/>
          </a:solidFill>
          <a:latin typeface="TradeGothicCondEighteen" pitchFamily="2" charset="0"/>
        </a:defRPr>
      </a:lvl6pPr>
      <a:lvl7pPr marL="2971800" indent="-228600" algn="l" rtl="0" eaLnBrk="1" fontAlgn="base" hangingPunct="1">
        <a:spcBef>
          <a:spcPct val="20000"/>
        </a:spcBef>
        <a:spcAft>
          <a:spcPct val="0"/>
        </a:spcAft>
        <a:buChar char="»"/>
        <a:defRPr>
          <a:solidFill>
            <a:schemeClr val="tx1"/>
          </a:solidFill>
          <a:latin typeface="TradeGothicCondEighteen" pitchFamily="2" charset="0"/>
        </a:defRPr>
      </a:lvl7pPr>
      <a:lvl8pPr marL="3429000" indent="-228600" algn="l" rtl="0" eaLnBrk="1" fontAlgn="base" hangingPunct="1">
        <a:spcBef>
          <a:spcPct val="20000"/>
        </a:spcBef>
        <a:spcAft>
          <a:spcPct val="0"/>
        </a:spcAft>
        <a:buChar char="»"/>
        <a:defRPr>
          <a:solidFill>
            <a:schemeClr val="tx1"/>
          </a:solidFill>
          <a:latin typeface="TradeGothicCondEighteen" pitchFamily="2" charset="0"/>
        </a:defRPr>
      </a:lvl8pPr>
      <a:lvl9pPr marL="3886200" indent="-228600" algn="l" rtl="0" eaLnBrk="1" fontAlgn="base" hangingPunct="1">
        <a:spcBef>
          <a:spcPct val="20000"/>
        </a:spcBef>
        <a:spcAft>
          <a:spcPct val="0"/>
        </a:spcAft>
        <a:buChar char="»"/>
        <a:defRPr>
          <a:solidFill>
            <a:schemeClr val="tx1"/>
          </a:solidFill>
          <a:latin typeface="TradeGothicCondEighteen" pitchFamily="2"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http://fvcom.smast.umassd.edu/research_projects/NECOFS/Forecast_Hindcast/FIGURES/FVCOM_GOM3/Whole/TMP/hq0000.jpe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2.jpeg"/><Relationship Id="rId3" Type="http://schemas.openxmlformats.org/officeDocument/2006/relationships/image" Target="../media/image5.png"/><Relationship Id="rId7" Type="http://schemas.openxmlformats.org/officeDocument/2006/relationships/hyperlink" Target="http://www.google.com/imgres?imgurl=http://ecoforecast.coral.noaa.gov/images/noaa-oar-logo.jpg&amp;imgrefurl=http://ecoforecast.coral.noaa.gov/&amp;usg=__5_LG-hUzVaXEz1qzkxITtz7GoB8=&amp;h=78&amp;w=195&amp;sz=7&amp;hl=en&amp;start=1&amp;zoom=1&amp;tbnid=DdU98KZf0-5ElM:&amp;tbnh=42&amp;tbnw=104&amp;ei=FJZ4TrvJAem30gG18qXrCw&amp;prev=/search?q=noaa+oar+logo&amp;hl=en&amp;sa=X&amp;rls=com.microsoft:*&amp;tbm=isch&amp;prmd=ivns&amp;itbs=1" TargetMode="External"/><Relationship Id="rId12" Type="http://schemas.openxmlformats.org/officeDocument/2006/relationships/hyperlink" Target="http://www.google.com/imgres?imgurl=https://corms.nos.noaa.gov/images/noaanos.png&amp;imgrefurl=https://corms.nos.noaa.gov/instrument_status.html&amp;usg=__Wdypy914evRwuxyQrgvgPorTPHc=&amp;h=140&amp;w=140&amp;sz=15&amp;hl=en&amp;start=3&amp;zoom=1&amp;tbnid=m4b3l70PsXZhaM:&amp;tbnh=93&amp;tbnw=93&amp;ei=TJZ4TvDzOoj00gHD86HzCw&amp;prev=/search?q=noaa+nos+logo&amp;hl=en&amp;sa=X&amp;rls=com.microsoft:*&amp;tbm=isch&amp;prmd=ivns&amp;itbs=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8.gif"/><Relationship Id="rId11" Type="http://schemas.openxmlformats.org/officeDocument/2006/relationships/image" Target="../media/image41.jpeg"/><Relationship Id="rId5" Type="http://schemas.openxmlformats.org/officeDocument/2006/relationships/image" Target="../media/image37.jpeg"/><Relationship Id="rId10" Type="http://schemas.openxmlformats.org/officeDocument/2006/relationships/image" Target="../media/image40.jpeg"/><Relationship Id="rId4" Type="http://schemas.openxmlformats.org/officeDocument/2006/relationships/image" Target="../media/image36.png"/><Relationship Id="rId9" Type="http://schemas.openxmlformats.org/officeDocument/2006/relationships/hyperlink" Target="http://www.nws.noaa.go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hyperlink" Target="http://www-ops2.pac.dfo-mpo.gc.ca/xnet/content/salmon/biology/chinook.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alaskafisheries.noaa.gov/npfmc" TargetMode="External"/><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pcouncil.org/" TargetMode="External"/><Relationship Id="rId5" Type="http://schemas.openxmlformats.org/officeDocument/2006/relationships/image" Target="../media/image24.jpeg"/><Relationship Id="rId4" Type="http://schemas.openxmlformats.org/officeDocument/2006/relationships/hyperlink" Target="http://www.nefmc.org/" TargetMode="External"/><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dirty="0"/>
              <a:t>U.S. GLOBEC</a:t>
            </a:r>
            <a:br>
              <a:rPr lang="en-US" dirty="0"/>
            </a:br>
            <a:r>
              <a:rPr lang="en-US" sz="4400" dirty="0">
                <a:latin typeface="TradeGothicCondEighteenObl" pitchFamily="2" charset="0"/>
              </a:rPr>
              <a:t>THE VIEW FROM NOAA</a:t>
            </a:r>
          </a:p>
        </p:txBody>
      </p:sp>
      <p:sp>
        <p:nvSpPr>
          <p:cNvPr id="3" name="Subtitle 2"/>
          <p:cNvSpPr>
            <a:spLocks noGrp="1"/>
          </p:cNvSpPr>
          <p:nvPr>
            <p:ph type="subTitle" idx="1"/>
          </p:nvPr>
        </p:nvSpPr>
        <p:spPr/>
        <p:txBody>
          <a:bodyPr/>
          <a:lstStyle/>
          <a:p>
            <a:r>
              <a:rPr lang="en-US" dirty="0">
                <a:latin typeface="TradeGothicBoldCondTwenty" pitchFamily="2" charset="0"/>
              </a:rPr>
              <a:t>The Honorable Dr. Larry Robinson</a:t>
            </a:r>
          </a:p>
          <a:p>
            <a:r>
              <a:rPr lang="en-US" dirty="0"/>
              <a:t>Assistant Secretary of Commerce for Conservation &amp; Management</a:t>
            </a:r>
            <a:br>
              <a:rPr lang="en-US" dirty="0"/>
            </a:br>
            <a:r>
              <a:rPr lang="en-US" dirty="0"/>
              <a:t>National Oceanic &amp; Atmospheric Administration | NOAA</a:t>
            </a:r>
          </a:p>
        </p:txBody>
      </p:sp>
      <p:pic>
        <p:nvPicPr>
          <p:cNvPr id="1026" name="Picture 2" descr="W:\Movies, Images and Sounds\Logos\NOAA\NOAA.png"/>
          <p:cNvPicPr>
            <a:picLocks noChangeAspect="1" noChangeArrowheads="1"/>
          </p:cNvPicPr>
          <p:nvPr/>
        </p:nvPicPr>
        <p:blipFill>
          <a:blip r:embed="rId3" cstate="print"/>
          <a:srcRect/>
          <a:stretch>
            <a:fillRect/>
          </a:stretch>
        </p:blipFill>
        <p:spPr bwMode="auto">
          <a:xfrm>
            <a:off x="1066800" y="4949676"/>
            <a:ext cx="874643" cy="874643"/>
          </a:xfrm>
          <a:prstGeom prst="rect">
            <a:avLst/>
          </a:prstGeom>
          <a:noFill/>
        </p:spPr>
      </p:pic>
      <p:pic>
        <p:nvPicPr>
          <p:cNvPr id="1029" name="Picture 5" descr="W:\Movies, Images and Sounds\Logos\Commerce\Dept of Commerce Seal.png"/>
          <p:cNvPicPr>
            <a:picLocks noChangeAspect="1" noChangeArrowheads="1"/>
          </p:cNvPicPr>
          <p:nvPr/>
        </p:nvPicPr>
        <p:blipFill>
          <a:blip r:embed="rId4" cstate="print"/>
          <a:srcRect/>
          <a:stretch>
            <a:fillRect/>
          </a:stretch>
        </p:blipFill>
        <p:spPr bwMode="auto">
          <a:xfrm>
            <a:off x="152400" y="4953000"/>
            <a:ext cx="897135" cy="89713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3600" dirty="0"/>
              <a:t>Applications of GLOBEC results to NOAA priorities: Ocean Observations</a:t>
            </a:r>
          </a:p>
        </p:txBody>
      </p:sp>
      <p:sp>
        <p:nvSpPr>
          <p:cNvPr id="10244" name="Content Placeholder 5"/>
          <p:cNvSpPr>
            <a:spLocks noGrp="1"/>
          </p:cNvSpPr>
          <p:nvPr>
            <p:ph idx="1"/>
          </p:nvPr>
        </p:nvSpPr>
        <p:spPr>
          <a:xfrm>
            <a:off x="457200" y="1371600"/>
            <a:ext cx="4572000" cy="5181600"/>
          </a:xfrm>
        </p:spPr>
        <p:txBody>
          <a:bodyPr/>
          <a:lstStyle/>
          <a:p>
            <a:pPr eaLnBrk="1" hangingPunct="1"/>
            <a:r>
              <a:rPr lang="en-US" sz="2400" dirty="0"/>
              <a:t>Long-term GLOBEC observations influenced locations of IOOS regional nodes </a:t>
            </a:r>
          </a:p>
          <a:p>
            <a:pPr eaLnBrk="1" hangingPunct="1"/>
            <a:r>
              <a:rPr lang="en-US" sz="2400" dirty="0"/>
              <a:t>GLOBEC models are available operationally through IOOS regional entities</a:t>
            </a:r>
          </a:p>
          <a:p>
            <a:pPr lvl="1" eaLnBrk="1" hangingPunct="1"/>
            <a:r>
              <a:rPr lang="en-US" sz="1800" i="1" dirty="0"/>
              <a:t>E.g.</a:t>
            </a:r>
            <a:r>
              <a:rPr lang="en-US" sz="1800" dirty="0"/>
              <a:t>, Northeast Coastal Ocean Forecast System (NECOFS)</a:t>
            </a:r>
          </a:p>
          <a:p>
            <a:pPr eaLnBrk="1" hangingPunct="1"/>
            <a:r>
              <a:rPr lang="en-US" sz="2400" dirty="0"/>
              <a:t>U.S. GLOBEC data management structure utilized by IOOS and other ocean science programs</a:t>
            </a:r>
          </a:p>
        </p:txBody>
      </p:sp>
      <p:pic>
        <p:nvPicPr>
          <p:cNvPr id="10242" name="Content Placeholder 11" descr="ioosregionalmap.jpg"/>
          <p:cNvPicPr>
            <a:picLocks noGrp="1" noChangeAspect="1"/>
          </p:cNvPicPr>
          <p:nvPr>
            <p:ph sz="half" idx="4294967295"/>
          </p:nvPr>
        </p:nvPicPr>
        <p:blipFill>
          <a:blip r:embed="rId3" cstate="print"/>
          <a:srcRect t="9283"/>
          <a:stretch>
            <a:fillRect/>
          </a:stretch>
        </p:blipFill>
        <p:spPr>
          <a:xfrm>
            <a:off x="5257800" y="1390650"/>
            <a:ext cx="3886200" cy="3079750"/>
          </a:xfrm>
        </p:spPr>
      </p:pic>
      <p:pic>
        <p:nvPicPr>
          <p:cNvPr id="10245" name="Picture 2" descr="http://fvcom.smast.umassd.edu/research_projects/NECOFS/Forecast_Hindcast/FIGURES/FVCOM_GOM3/Whole/TMP/lq0000.jpeg">
            <a:hlinkClick r:id="rId4" tooltip="Click to open zoom image!"/>
          </p:cNvPr>
          <p:cNvPicPr>
            <a:picLocks noChangeAspect="1" noChangeArrowheads="1"/>
          </p:cNvPicPr>
          <p:nvPr/>
        </p:nvPicPr>
        <p:blipFill>
          <a:blip r:embed="rId5" cstate="print"/>
          <a:srcRect l="3098" t="6194" r="21677" b="26323"/>
          <a:stretch>
            <a:fillRect/>
          </a:stretch>
        </p:blipFill>
        <p:spPr bwMode="auto">
          <a:xfrm>
            <a:off x="5859463" y="4383088"/>
            <a:ext cx="3208337" cy="2322512"/>
          </a:xfrm>
          <a:prstGeom prst="rect">
            <a:avLst/>
          </a:prstGeom>
          <a:noFill/>
          <a:ln w="9525">
            <a:noFill/>
            <a:miter lim="800000"/>
            <a:headEnd/>
            <a:tailEnd/>
          </a:ln>
        </p:spPr>
      </p:pic>
      <p:sp>
        <p:nvSpPr>
          <p:cNvPr id="10246" name="TextBox 6"/>
          <p:cNvSpPr txBox="1">
            <a:spLocks noChangeArrowheads="1"/>
          </p:cNvSpPr>
          <p:nvPr/>
        </p:nvSpPr>
        <p:spPr bwMode="auto">
          <a:xfrm>
            <a:off x="6934200" y="1411288"/>
            <a:ext cx="1905000" cy="646112"/>
          </a:xfrm>
          <a:prstGeom prst="rect">
            <a:avLst/>
          </a:prstGeom>
          <a:solidFill>
            <a:schemeClr val="bg1"/>
          </a:solidFill>
          <a:ln w="9525">
            <a:noFill/>
            <a:miter lim="800000"/>
            <a:headEnd/>
            <a:tailEnd/>
          </a:ln>
        </p:spPr>
        <p:txBody>
          <a:bodyPr>
            <a:spAutoFit/>
          </a:bodyPr>
          <a:lstStyle/>
          <a:p>
            <a:r>
              <a:rPr lang="en-US"/>
              <a:t>IOOS Regional Associations</a:t>
            </a:r>
          </a:p>
        </p:txBody>
      </p:sp>
      <p:sp>
        <p:nvSpPr>
          <p:cNvPr id="10247" name="TextBox 7"/>
          <p:cNvSpPr txBox="1">
            <a:spLocks noChangeArrowheads="1"/>
          </p:cNvSpPr>
          <p:nvPr/>
        </p:nvSpPr>
        <p:spPr bwMode="auto">
          <a:xfrm>
            <a:off x="6400800" y="6411913"/>
            <a:ext cx="2667000" cy="369887"/>
          </a:xfrm>
          <a:prstGeom prst="rect">
            <a:avLst/>
          </a:prstGeom>
          <a:solidFill>
            <a:schemeClr val="bg1"/>
          </a:solidFill>
          <a:ln w="9525">
            <a:noFill/>
            <a:miter lim="800000"/>
            <a:headEnd/>
            <a:tailEnd/>
          </a:ln>
        </p:spPr>
        <p:txBody>
          <a:bodyPr>
            <a:spAutoFit/>
          </a:bodyPr>
          <a:lstStyle/>
          <a:p>
            <a:r>
              <a:rPr lang="en-US"/>
              <a:t>NECOFS Model Results</a:t>
            </a:r>
          </a:p>
        </p:txBody>
      </p:sp>
      <p:sp>
        <p:nvSpPr>
          <p:cNvPr id="8" name="Slide Number Placeholder 7"/>
          <p:cNvSpPr>
            <a:spLocks noGrp="1"/>
          </p:cNvSpPr>
          <p:nvPr>
            <p:ph type="sldNum" sz="quarter" idx="12"/>
          </p:nvPr>
        </p:nvSpPr>
        <p:spPr/>
        <p:txBody>
          <a:bodyPr/>
          <a:lstStyle/>
          <a:p>
            <a:pPr>
              <a:defRPr/>
            </a:pPr>
            <a:fld id="{0D68567A-AFE6-4EEB-A42B-D2A648D6653A}" type="slidenum">
              <a:rPr lang="en-US"/>
              <a:pPr>
                <a:defRPr/>
              </a:pPr>
              <a:t>10</a:t>
            </a:fld>
            <a:endParaRPr lang="en-US"/>
          </a:p>
        </p:txBody>
      </p:sp>
      <p:sp>
        <p:nvSpPr>
          <p:cNvPr id="9" name="Footer Placeholder 8"/>
          <p:cNvSpPr>
            <a:spLocks noGrp="1"/>
          </p:cNvSpPr>
          <p:nvPr>
            <p:ph type="ftr" sz="quarter" idx="11"/>
          </p:nvPr>
        </p:nvSpPr>
        <p:spPr/>
        <p:txBody>
          <a:bodyPr/>
          <a:lstStyle/>
          <a:p>
            <a:pPr>
              <a:defRPr/>
            </a:pPr>
            <a:r>
              <a:rPr lang="en-US"/>
              <a:t>U.S. GLOBEC: The View From NOAA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Influence of U.S. GLOBEC </a:t>
            </a:r>
            <a:br>
              <a:rPr lang="en-US" sz="4000" dirty="0"/>
            </a:br>
            <a:r>
              <a:rPr lang="en-US" sz="4000" dirty="0"/>
              <a:t>on NOAA Research Programs</a:t>
            </a:r>
          </a:p>
        </p:txBody>
      </p:sp>
      <p:sp>
        <p:nvSpPr>
          <p:cNvPr id="3" name="Content Placeholder 2"/>
          <p:cNvSpPr>
            <a:spLocks noGrp="1"/>
          </p:cNvSpPr>
          <p:nvPr>
            <p:ph idx="1"/>
          </p:nvPr>
        </p:nvSpPr>
        <p:spPr>
          <a:xfrm>
            <a:off x="457200" y="1371600"/>
            <a:ext cx="4343400" cy="5181600"/>
          </a:xfrm>
        </p:spPr>
        <p:txBody>
          <a:bodyPr/>
          <a:lstStyle/>
          <a:p>
            <a:r>
              <a:rPr lang="en-US" sz="2800" dirty="0"/>
              <a:t>Fisheries and the Environment (FATE)</a:t>
            </a:r>
          </a:p>
          <a:p>
            <a:r>
              <a:rPr lang="en-US" sz="2800" dirty="0"/>
              <a:t>Climate Regimes and Ecosystem Productivity</a:t>
            </a:r>
          </a:p>
          <a:p>
            <a:r>
              <a:rPr lang="en-US" sz="2800" dirty="0"/>
              <a:t>Regional Ecosystem Prediction Program</a:t>
            </a:r>
          </a:p>
          <a:p>
            <a:r>
              <a:rPr lang="en-US" sz="2800" dirty="0"/>
              <a:t>Coastal and Ocean Climate Applications</a:t>
            </a:r>
          </a:p>
          <a:p>
            <a:r>
              <a:rPr lang="en-US" sz="2800" dirty="0"/>
              <a:t>Ecological Forecasting</a:t>
            </a:r>
          </a:p>
        </p:txBody>
      </p:sp>
      <p:sp>
        <p:nvSpPr>
          <p:cNvPr id="8" name="Footer Placeholder 7"/>
          <p:cNvSpPr>
            <a:spLocks noGrp="1"/>
          </p:cNvSpPr>
          <p:nvPr>
            <p:ph type="ftr" sz="quarter" idx="11"/>
          </p:nvPr>
        </p:nvSpPr>
        <p:spPr/>
        <p:txBody>
          <a:bodyPr/>
          <a:lstStyle/>
          <a:p>
            <a:r>
              <a:rPr lang="en-US"/>
              <a:t>U.S. GLOBEC: The View From NOAA</a:t>
            </a:r>
          </a:p>
        </p:txBody>
      </p:sp>
      <p:sp>
        <p:nvSpPr>
          <p:cNvPr id="7" name="Slide Number Placeholder 6"/>
          <p:cNvSpPr>
            <a:spLocks noGrp="1"/>
          </p:cNvSpPr>
          <p:nvPr>
            <p:ph type="sldNum" sz="quarter" idx="12"/>
          </p:nvPr>
        </p:nvSpPr>
        <p:spPr/>
        <p:txBody>
          <a:bodyPr/>
          <a:lstStyle/>
          <a:p>
            <a:fld id="{0D68567A-AFE6-4EEB-A42B-D2A648D6653A}" type="slidenum">
              <a:rPr lang="en-US"/>
              <a:pPr/>
              <a:t>11</a:t>
            </a:fld>
            <a:endParaRPr lang="en-US"/>
          </a:p>
        </p:txBody>
      </p:sp>
      <p:pic>
        <p:nvPicPr>
          <p:cNvPr id="11269" name="Picture 25" descr="http://planetsave-com.wpengine.netdna-cdn.com/files/2011/07/killerwhales_crossing_Arctic.jpg"/>
          <p:cNvPicPr>
            <a:picLocks noChangeAspect="1" noChangeArrowheads="1"/>
          </p:cNvPicPr>
          <p:nvPr/>
        </p:nvPicPr>
        <p:blipFill>
          <a:blip r:embed="rId3" cstate="print"/>
          <a:srcRect r="6983"/>
          <a:stretch>
            <a:fillRect/>
          </a:stretch>
        </p:blipFill>
        <p:spPr bwMode="auto">
          <a:xfrm>
            <a:off x="4648200" y="1219200"/>
            <a:ext cx="2362200" cy="1905000"/>
          </a:xfrm>
          <a:prstGeom prst="rect">
            <a:avLst/>
          </a:prstGeom>
          <a:noFill/>
          <a:ln w="9525">
            <a:noFill/>
            <a:miter lim="800000"/>
            <a:headEnd/>
            <a:tailEnd/>
          </a:ln>
        </p:spPr>
      </p:pic>
      <p:pic>
        <p:nvPicPr>
          <p:cNvPr id="11270" name="Picture 19" descr="http://www.noaanews.noaa.gov/stories2008/images/blackrockfish.jpg"/>
          <p:cNvPicPr>
            <a:picLocks noChangeAspect="1" noChangeArrowheads="1"/>
          </p:cNvPicPr>
          <p:nvPr/>
        </p:nvPicPr>
        <p:blipFill>
          <a:blip r:embed="rId4" cstate="print"/>
          <a:srcRect/>
          <a:stretch>
            <a:fillRect/>
          </a:stretch>
        </p:blipFill>
        <p:spPr bwMode="auto">
          <a:xfrm>
            <a:off x="6324600" y="3200399"/>
            <a:ext cx="2209800" cy="3214429"/>
          </a:xfrm>
          <a:prstGeom prst="rect">
            <a:avLst/>
          </a:prstGeom>
          <a:noFill/>
          <a:ln w="9525">
            <a:noFill/>
            <a:miter lim="800000"/>
            <a:headEnd/>
            <a:tailEnd/>
          </a:ln>
        </p:spPr>
      </p:pic>
      <p:pic>
        <p:nvPicPr>
          <p:cNvPr id="11266" name="Picture 21" descr="This Pacific NW coastline is one example of the many ways land meets the ocean."/>
          <p:cNvPicPr>
            <a:picLocks noChangeAspect="1" noChangeArrowheads="1"/>
          </p:cNvPicPr>
          <p:nvPr/>
        </p:nvPicPr>
        <p:blipFill>
          <a:blip r:embed="rId5" cstate="print"/>
          <a:srcRect/>
          <a:stretch>
            <a:fillRect/>
          </a:stretch>
        </p:blipFill>
        <p:spPr bwMode="auto">
          <a:xfrm>
            <a:off x="7136296" y="1211934"/>
            <a:ext cx="1855304" cy="191226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9" descr="http://icesjms.oxfordjournals.org/content/65/6/953/F1.large.jpg"/>
          <p:cNvPicPr>
            <a:picLocks noChangeAspect="1" noChangeArrowheads="1"/>
          </p:cNvPicPr>
          <p:nvPr/>
        </p:nvPicPr>
        <p:blipFill>
          <a:blip r:embed="rId3" cstate="print"/>
          <a:srcRect/>
          <a:stretch>
            <a:fillRect/>
          </a:stretch>
        </p:blipFill>
        <p:spPr bwMode="auto">
          <a:xfrm>
            <a:off x="4648200" y="3962400"/>
            <a:ext cx="3300413" cy="26892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Influence of U.S. GLOBEC on International Programs</a:t>
            </a:r>
          </a:p>
        </p:txBody>
      </p:sp>
      <p:sp>
        <p:nvSpPr>
          <p:cNvPr id="12293" name="Content Placeholder 2"/>
          <p:cNvSpPr>
            <a:spLocks noGrp="1"/>
          </p:cNvSpPr>
          <p:nvPr>
            <p:ph idx="1"/>
          </p:nvPr>
        </p:nvSpPr>
        <p:spPr>
          <a:xfrm>
            <a:off x="457200" y="1371600"/>
            <a:ext cx="3962400" cy="5181600"/>
          </a:xfrm>
        </p:spPr>
        <p:txBody>
          <a:bodyPr/>
          <a:lstStyle/>
          <a:p>
            <a:r>
              <a:rPr lang="en-US" sz="2800" dirty="0"/>
              <a:t>International GLOBEC</a:t>
            </a:r>
          </a:p>
          <a:p>
            <a:r>
              <a:rPr lang="en-US" sz="2800" dirty="0"/>
              <a:t>ICES Cod and Climate Change</a:t>
            </a:r>
          </a:p>
          <a:p>
            <a:r>
              <a:rPr lang="en-US" sz="2800" dirty="0"/>
              <a:t>PICES Climate Change and Carrying Capacity</a:t>
            </a:r>
          </a:p>
        </p:txBody>
      </p:sp>
      <p:pic>
        <p:nvPicPr>
          <p:cNvPr id="12294" name="Picture 5" descr="GLOBEC Int map.jpg"/>
          <p:cNvPicPr>
            <a:picLocks noChangeAspect="1"/>
          </p:cNvPicPr>
          <p:nvPr/>
        </p:nvPicPr>
        <p:blipFill>
          <a:blip r:embed="rId4" cstate="print"/>
          <a:srcRect t="16940" b="2824"/>
          <a:stretch>
            <a:fillRect/>
          </a:stretch>
        </p:blipFill>
        <p:spPr bwMode="auto">
          <a:xfrm>
            <a:off x="4333875" y="1371600"/>
            <a:ext cx="4810125" cy="2522538"/>
          </a:xfrm>
          <a:prstGeom prst="rect">
            <a:avLst/>
          </a:prstGeom>
          <a:noFill/>
          <a:ln w="9525">
            <a:noFill/>
            <a:miter lim="800000"/>
            <a:headEnd/>
            <a:tailEnd/>
          </a:ln>
        </p:spPr>
      </p:pic>
      <p:sp>
        <p:nvSpPr>
          <p:cNvPr id="12295" name="TextBox 8"/>
          <p:cNvSpPr txBox="1">
            <a:spLocks noChangeArrowheads="1"/>
          </p:cNvSpPr>
          <p:nvPr/>
        </p:nvSpPr>
        <p:spPr bwMode="auto">
          <a:xfrm>
            <a:off x="6019800" y="6248400"/>
            <a:ext cx="2590800" cy="307777"/>
          </a:xfrm>
          <a:prstGeom prst="rect">
            <a:avLst/>
          </a:prstGeom>
          <a:solidFill>
            <a:schemeClr val="bg1"/>
          </a:solidFill>
          <a:ln w="9525">
            <a:noFill/>
            <a:miter lim="800000"/>
            <a:headEnd/>
            <a:tailEnd/>
          </a:ln>
        </p:spPr>
        <p:txBody>
          <a:bodyPr wrap="square">
            <a:spAutoFit/>
          </a:bodyPr>
          <a:lstStyle/>
          <a:p>
            <a:r>
              <a:rPr lang="en-US" sz="1400">
                <a:latin typeface="TradeGothicBoldCondTwenty" pitchFamily="2" charset="0"/>
              </a:rPr>
              <a:t>Cross-Atlantic distribution of Cod</a:t>
            </a:r>
          </a:p>
        </p:txBody>
      </p:sp>
      <p:pic>
        <p:nvPicPr>
          <p:cNvPr id="12296" name="Picture 8" descr="http://www.ices.dk/globec/GLOBECLOGO.jpg"/>
          <p:cNvPicPr>
            <a:picLocks noChangeAspect="1" noChangeArrowheads="1"/>
          </p:cNvPicPr>
          <p:nvPr/>
        </p:nvPicPr>
        <p:blipFill>
          <a:blip r:embed="rId5" cstate="print"/>
          <a:srcRect/>
          <a:stretch>
            <a:fillRect/>
          </a:stretch>
        </p:blipFill>
        <p:spPr bwMode="auto">
          <a:xfrm>
            <a:off x="8077200" y="4962525"/>
            <a:ext cx="942975" cy="981075"/>
          </a:xfrm>
          <a:prstGeom prst="rect">
            <a:avLst/>
          </a:prstGeom>
          <a:noFill/>
          <a:ln w="9525">
            <a:noFill/>
            <a:miter lim="800000"/>
            <a:headEnd/>
            <a:tailEnd/>
          </a:ln>
        </p:spPr>
      </p:pic>
      <p:sp>
        <p:nvSpPr>
          <p:cNvPr id="12297" name="TextBox 9"/>
          <p:cNvSpPr txBox="1">
            <a:spLocks noChangeArrowheads="1"/>
          </p:cNvSpPr>
          <p:nvPr/>
        </p:nvSpPr>
        <p:spPr bwMode="auto">
          <a:xfrm>
            <a:off x="533400" y="5791200"/>
            <a:ext cx="3505200" cy="523220"/>
          </a:xfrm>
          <a:prstGeom prst="rect">
            <a:avLst/>
          </a:prstGeom>
          <a:solidFill>
            <a:schemeClr val="bg1"/>
          </a:solidFill>
          <a:ln w="9525">
            <a:noFill/>
            <a:miter lim="800000"/>
            <a:headEnd/>
            <a:tailEnd/>
          </a:ln>
        </p:spPr>
        <p:txBody>
          <a:bodyPr wrap="square">
            <a:spAutoFit/>
          </a:bodyPr>
          <a:lstStyle/>
          <a:p>
            <a:r>
              <a:rPr lang="en-US" sz="1400" dirty="0">
                <a:latin typeface="TradeGothicBoldCondTwenty" pitchFamily="2" charset="0"/>
              </a:rPr>
              <a:t>Locations of PICES Climate Change and Carrying Capacity regional programs. </a:t>
            </a:r>
          </a:p>
        </p:txBody>
      </p:sp>
      <p:sp>
        <p:nvSpPr>
          <p:cNvPr id="12305" name="TextBox 8"/>
          <p:cNvSpPr txBox="1">
            <a:spLocks noChangeArrowheads="1"/>
          </p:cNvSpPr>
          <p:nvPr/>
        </p:nvSpPr>
        <p:spPr bwMode="auto">
          <a:xfrm>
            <a:off x="5496560" y="3200400"/>
            <a:ext cx="2504440" cy="307777"/>
          </a:xfrm>
          <a:prstGeom prst="rect">
            <a:avLst/>
          </a:prstGeom>
          <a:solidFill>
            <a:schemeClr val="bg1"/>
          </a:solidFill>
          <a:ln w="9525">
            <a:noFill/>
            <a:miter lim="800000"/>
            <a:headEnd/>
            <a:tailEnd/>
          </a:ln>
        </p:spPr>
        <p:txBody>
          <a:bodyPr wrap="square">
            <a:spAutoFit/>
          </a:bodyPr>
          <a:lstStyle/>
          <a:p>
            <a:r>
              <a:rPr lang="en-US" sz="1400">
                <a:latin typeface="TradeGothicBoldCondTwenty" pitchFamily="2" charset="0"/>
              </a:rPr>
              <a:t>International GLOBEC countries</a:t>
            </a:r>
          </a:p>
        </p:txBody>
      </p:sp>
      <p:sp>
        <p:nvSpPr>
          <p:cNvPr id="20" name="Slide Number Placeholder 19"/>
          <p:cNvSpPr>
            <a:spLocks noGrp="1"/>
          </p:cNvSpPr>
          <p:nvPr>
            <p:ph type="sldNum" sz="quarter" idx="12"/>
          </p:nvPr>
        </p:nvSpPr>
        <p:spPr/>
        <p:txBody>
          <a:bodyPr/>
          <a:lstStyle/>
          <a:p>
            <a:pPr>
              <a:defRPr/>
            </a:pPr>
            <a:fld id="{0D68567A-AFE6-4EEB-A42B-D2A648D6653A}" type="slidenum">
              <a:rPr lang="en-US"/>
              <a:pPr>
                <a:defRPr/>
              </a:pPr>
              <a:t>12</a:t>
            </a:fld>
            <a:endParaRPr lang="en-US"/>
          </a:p>
        </p:txBody>
      </p:sp>
      <p:sp>
        <p:nvSpPr>
          <p:cNvPr id="21" name="Footer Placeholder 20"/>
          <p:cNvSpPr>
            <a:spLocks noGrp="1"/>
          </p:cNvSpPr>
          <p:nvPr>
            <p:ph type="ftr" sz="quarter" idx="11"/>
          </p:nvPr>
        </p:nvSpPr>
        <p:spPr/>
        <p:txBody>
          <a:bodyPr/>
          <a:lstStyle/>
          <a:p>
            <a:pPr>
              <a:defRPr/>
            </a:pPr>
            <a:r>
              <a:rPr lang="en-US" dirty="0"/>
              <a:t>U.S. GLOBEC: The View From NOAA</a:t>
            </a:r>
          </a:p>
        </p:txBody>
      </p:sp>
      <p:grpSp>
        <p:nvGrpSpPr>
          <p:cNvPr id="38" name="Group 37"/>
          <p:cNvGrpSpPr/>
          <p:nvPr/>
        </p:nvGrpSpPr>
        <p:grpSpPr>
          <a:xfrm>
            <a:off x="533400" y="4114801"/>
            <a:ext cx="3592495" cy="1676400"/>
            <a:chOff x="838200" y="4437064"/>
            <a:chExt cx="3048000" cy="1422317"/>
          </a:xfrm>
        </p:grpSpPr>
        <p:pic>
          <p:nvPicPr>
            <p:cNvPr id="30" name="Picture 11"/>
            <p:cNvPicPr>
              <a:picLocks noChangeAspect="1" noChangeArrowheads="1"/>
            </p:cNvPicPr>
            <p:nvPr/>
          </p:nvPicPr>
          <p:blipFill>
            <a:blip r:embed="rId6" cstate="print"/>
            <a:srcRect b="27229"/>
            <a:stretch>
              <a:fillRect/>
            </a:stretch>
          </p:blipFill>
          <p:spPr bwMode="auto">
            <a:xfrm>
              <a:off x="838200" y="4437064"/>
              <a:ext cx="3048000" cy="1422317"/>
            </a:xfrm>
            <a:prstGeom prst="rect">
              <a:avLst/>
            </a:prstGeom>
            <a:noFill/>
            <a:ln w="9525">
              <a:noFill/>
              <a:miter lim="800000"/>
              <a:headEnd/>
              <a:tailEnd/>
            </a:ln>
          </p:spPr>
        </p:pic>
        <p:sp>
          <p:nvSpPr>
            <p:cNvPr id="31" name="Oval 30"/>
            <p:cNvSpPr/>
            <p:nvPr/>
          </p:nvSpPr>
          <p:spPr>
            <a:xfrm>
              <a:off x="3352800" y="5257800"/>
              <a:ext cx="152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p:cNvSpPr/>
            <p:nvPr/>
          </p:nvSpPr>
          <p:spPr>
            <a:xfrm>
              <a:off x="2895600" y="4800600"/>
              <a:ext cx="3048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32"/>
            <p:cNvSpPr/>
            <p:nvPr/>
          </p:nvSpPr>
          <p:spPr>
            <a:xfrm>
              <a:off x="3276600" y="4953000"/>
              <a:ext cx="152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Oval 33"/>
            <p:cNvSpPr/>
            <p:nvPr/>
          </p:nvSpPr>
          <p:spPr>
            <a:xfrm>
              <a:off x="2514600" y="480060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Oval 34"/>
            <p:cNvSpPr/>
            <p:nvPr/>
          </p:nvSpPr>
          <p:spPr>
            <a:xfrm>
              <a:off x="1143000" y="5486400"/>
              <a:ext cx="152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p:cNvSpPr/>
            <p:nvPr/>
          </p:nvSpPr>
          <p:spPr>
            <a:xfrm>
              <a:off x="1371600" y="5486400"/>
              <a:ext cx="228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p:cNvSpPr/>
            <p:nvPr/>
          </p:nvSpPr>
          <p:spPr>
            <a:xfrm>
              <a:off x="1219200" y="54864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t>Partnerships</a:t>
            </a:r>
          </a:p>
        </p:txBody>
      </p:sp>
      <p:sp>
        <p:nvSpPr>
          <p:cNvPr id="3" name="Content Placeholder 2"/>
          <p:cNvSpPr>
            <a:spLocks noGrp="1"/>
          </p:cNvSpPr>
          <p:nvPr>
            <p:ph idx="1"/>
          </p:nvPr>
        </p:nvSpPr>
        <p:spPr>
          <a:xfrm>
            <a:off x="457200" y="1371600"/>
            <a:ext cx="4038600" cy="5181600"/>
          </a:xfrm>
        </p:spPr>
        <p:txBody>
          <a:bodyPr rtlCol="0">
            <a:normAutofit/>
          </a:bodyPr>
          <a:lstStyle/>
          <a:p>
            <a:pPr eaLnBrk="1" fontAlgn="auto" hangingPunct="1">
              <a:spcAft>
                <a:spcPts val="0"/>
              </a:spcAft>
              <a:defRPr/>
            </a:pPr>
            <a:r>
              <a:rPr lang="en-US" dirty="0"/>
              <a:t>NSF-NOAA</a:t>
            </a:r>
          </a:p>
          <a:p>
            <a:pPr lvl="1" eaLnBrk="1" fontAlgn="auto" hangingPunct="1">
              <a:spcAft>
                <a:spcPts val="0"/>
              </a:spcAft>
              <a:defRPr/>
            </a:pPr>
            <a:r>
              <a:rPr lang="en-US" dirty="0"/>
              <a:t>Leveraging dollars and intellectual capacity from different agencies and sectors</a:t>
            </a:r>
          </a:p>
          <a:p>
            <a:pPr eaLnBrk="1" fontAlgn="auto" hangingPunct="1">
              <a:spcAft>
                <a:spcPts val="0"/>
              </a:spcAft>
              <a:defRPr/>
            </a:pPr>
            <a:r>
              <a:rPr lang="en-US" dirty="0"/>
              <a:t>One-NOAA</a:t>
            </a:r>
          </a:p>
          <a:p>
            <a:pPr lvl="1"/>
            <a:r>
              <a:rPr lang="en-US" smtClean="0"/>
              <a:t>Bringing all of NOAA’s capabilities together to address challenging issues</a:t>
            </a:r>
            <a:endParaRPr lang="en-US" dirty="0" smtClean="0"/>
          </a:p>
        </p:txBody>
      </p:sp>
      <p:sp>
        <p:nvSpPr>
          <p:cNvPr id="5" name="Slide Number Placeholder 4"/>
          <p:cNvSpPr>
            <a:spLocks noGrp="1"/>
          </p:cNvSpPr>
          <p:nvPr>
            <p:ph type="sldNum" sz="quarter" idx="12"/>
          </p:nvPr>
        </p:nvSpPr>
        <p:spPr/>
        <p:txBody>
          <a:bodyPr/>
          <a:lstStyle/>
          <a:p>
            <a:pPr>
              <a:defRPr/>
            </a:pPr>
            <a:fld id="{0D68567A-AFE6-4EEB-A42B-D2A648D6653A}" type="slidenum">
              <a:rPr lang="en-US"/>
              <a:pPr>
                <a:defRPr/>
              </a:pPr>
              <a:t>13</a:t>
            </a:fld>
            <a:endParaRPr lang="en-US"/>
          </a:p>
        </p:txBody>
      </p:sp>
      <p:sp>
        <p:nvSpPr>
          <p:cNvPr id="6" name="Footer Placeholder 5"/>
          <p:cNvSpPr>
            <a:spLocks noGrp="1"/>
          </p:cNvSpPr>
          <p:nvPr>
            <p:ph type="ftr" sz="quarter" idx="11"/>
          </p:nvPr>
        </p:nvSpPr>
        <p:spPr/>
        <p:txBody>
          <a:bodyPr/>
          <a:lstStyle/>
          <a:p>
            <a:pPr>
              <a:defRPr/>
            </a:pPr>
            <a:r>
              <a:rPr lang="en-US"/>
              <a:t>U.S. GLOBEC: The View From NOAA</a:t>
            </a:r>
          </a:p>
        </p:txBody>
      </p:sp>
      <p:pic>
        <p:nvPicPr>
          <p:cNvPr id="7" name="Picture 2" descr="W:\Movies, Images and Sounds\Logos\NOAA\NOAA.png"/>
          <p:cNvPicPr>
            <a:picLocks noChangeAspect="1" noChangeArrowheads="1"/>
          </p:cNvPicPr>
          <p:nvPr/>
        </p:nvPicPr>
        <p:blipFill>
          <a:blip r:embed="rId3" cstate="print"/>
          <a:srcRect/>
          <a:stretch>
            <a:fillRect/>
          </a:stretch>
        </p:blipFill>
        <p:spPr bwMode="auto">
          <a:xfrm>
            <a:off x="6553200" y="1219200"/>
            <a:ext cx="2209800" cy="2209800"/>
          </a:xfrm>
          <a:prstGeom prst="rect">
            <a:avLst/>
          </a:prstGeom>
          <a:noFill/>
        </p:spPr>
      </p:pic>
      <p:pic>
        <p:nvPicPr>
          <p:cNvPr id="4098" name="Picture 2" descr="W:\Movies, Images and Sounds\Logos\NSF_Logo.PNG"/>
          <p:cNvPicPr>
            <a:picLocks noChangeAspect="1" noChangeArrowheads="1"/>
          </p:cNvPicPr>
          <p:nvPr/>
        </p:nvPicPr>
        <p:blipFill>
          <a:blip r:embed="rId4" cstate="print"/>
          <a:srcRect/>
          <a:stretch>
            <a:fillRect/>
          </a:stretch>
        </p:blipFill>
        <p:spPr bwMode="auto">
          <a:xfrm>
            <a:off x="4114800" y="1219200"/>
            <a:ext cx="2209800" cy="2209800"/>
          </a:xfrm>
          <a:prstGeom prst="rect">
            <a:avLst/>
          </a:prstGeom>
          <a:noFill/>
        </p:spPr>
      </p:pic>
      <p:sp>
        <p:nvSpPr>
          <p:cNvPr id="9" name="Cross 8"/>
          <p:cNvSpPr/>
          <p:nvPr/>
        </p:nvSpPr>
        <p:spPr>
          <a:xfrm>
            <a:off x="5905500" y="1828800"/>
            <a:ext cx="1066800" cy="1066800"/>
          </a:xfrm>
          <a:prstGeom prst="plus">
            <a:avLst>
              <a:gd name="adj" fmla="val 3493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10" name="Picture 9" descr="NOAA3Dlogo.jpg"/>
          <p:cNvPicPr>
            <a:picLocks noChangeAspect="1"/>
          </p:cNvPicPr>
          <p:nvPr/>
        </p:nvPicPr>
        <p:blipFill>
          <a:blip r:embed="rId5" cstate="print"/>
          <a:stretch>
            <a:fillRect/>
          </a:stretch>
        </p:blipFill>
        <p:spPr>
          <a:xfrm>
            <a:off x="5943600" y="4191000"/>
            <a:ext cx="1731818" cy="1714500"/>
          </a:xfrm>
          <a:prstGeom prst="rect">
            <a:avLst/>
          </a:prstGeom>
        </p:spPr>
      </p:pic>
      <p:pic>
        <p:nvPicPr>
          <p:cNvPr id="11" name="Picture 10" descr="nmfs_logo.gif"/>
          <p:cNvPicPr>
            <a:picLocks noChangeAspect="1"/>
          </p:cNvPicPr>
          <p:nvPr/>
        </p:nvPicPr>
        <p:blipFill>
          <a:blip r:embed="rId6" cstate="print"/>
          <a:stretch>
            <a:fillRect/>
          </a:stretch>
        </p:blipFill>
        <p:spPr>
          <a:xfrm>
            <a:off x="7239000" y="3733800"/>
            <a:ext cx="1447800" cy="795103"/>
          </a:xfrm>
          <a:prstGeom prst="rect">
            <a:avLst/>
          </a:prstGeom>
        </p:spPr>
      </p:pic>
      <p:pic>
        <p:nvPicPr>
          <p:cNvPr id="13" name="Picture 6" descr="http://t1.gstatic.com/images?q=tbn:ANd9GcSFTOh-SPbTBAo83EwjNDImoGZFVjA7EYVGXd6qUlGmR35W8Lm9pVMw2O0">
            <a:hlinkClick r:id="rId7"/>
          </p:cNvPr>
          <p:cNvPicPr>
            <a:picLocks noChangeAspect="1" noChangeArrowheads="1"/>
          </p:cNvPicPr>
          <p:nvPr/>
        </p:nvPicPr>
        <p:blipFill>
          <a:blip r:embed="rId8" cstate="print"/>
          <a:srcRect/>
          <a:stretch>
            <a:fillRect/>
          </a:stretch>
        </p:blipFill>
        <p:spPr bwMode="auto">
          <a:xfrm>
            <a:off x="4191000" y="4953000"/>
            <a:ext cx="1770063" cy="715068"/>
          </a:xfrm>
          <a:prstGeom prst="rect">
            <a:avLst/>
          </a:prstGeom>
          <a:noFill/>
          <a:ln w="9525">
            <a:noFill/>
            <a:miter lim="800000"/>
            <a:headEnd/>
            <a:tailEnd/>
          </a:ln>
        </p:spPr>
      </p:pic>
      <p:pic>
        <p:nvPicPr>
          <p:cNvPr id="6146" name="Picture 2" descr="Select to go to the NWS homepage">
            <a:hlinkClick r:id="rId9"/>
          </p:cNvPr>
          <p:cNvPicPr>
            <a:picLocks noChangeAspect="1" noChangeArrowheads="1"/>
          </p:cNvPicPr>
          <p:nvPr/>
        </p:nvPicPr>
        <p:blipFill>
          <a:blip r:embed="rId10" cstate="print"/>
          <a:srcRect/>
          <a:stretch>
            <a:fillRect/>
          </a:stretch>
        </p:blipFill>
        <p:spPr bwMode="auto">
          <a:xfrm>
            <a:off x="7746024" y="4724400"/>
            <a:ext cx="1245575" cy="1143000"/>
          </a:xfrm>
          <a:prstGeom prst="rect">
            <a:avLst/>
          </a:prstGeom>
          <a:noFill/>
        </p:spPr>
      </p:pic>
      <p:pic>
        <p:nvPicPr>
          <p:cNvPr id="6148" name="Picture 4" descr="STAR banner"/>
          <p:cNvPicPr>
            <a:picLocks noChangeAspect="1" noChangeArrowheads="1"/>
          </p:cNvPicPr>
          <p:nvPr/>
        </p:nvPicPr>
        <p:blipFill>
          <a:blip r:embed="rId11" cstate="print"/>
          <a:srcRect l="59621"/>
          <a:stretch>
            <a:fillRect/>
          </a:stretch>
        </p:blipFill>
        <p:spPr bwMode="auto">
          <a:xfrm>
            <a:off x="4475888" y="5867400"/>
            <a:ext cx="4287112" cy="838201"/>
          </a:xfrm>
          <a:prstGeom prst="rect">
            <a:avLst/>
          </a:prstGeom>
          <a:noFill/>
        </p:spPr>
      </p:pic>
      <p:pic>
        <p:nvPicPr>
          <p:cNvPr id="12" name="Picture 8" descr="http://t3.gstatic.com/images?q=tbn:ANd9GcTY4QGZ0TWbJ0roXDgGTD6jEkdkP_l2tvgzX9Hi-I8uNGwtrBJV1-1Cgg">
            <a:hlinkClick r:id="rId12"/>
          </p:cNvPr>
          <p:cNvPicPr>
            <a:picLocks noChangeAspect="1" noChangeArrowheads="1"/>
          </p:cNvPicPr>
          <p:nvPr/>
        </p:nvPicPr>
        <p:blipFill>
          <a:blip r:embed="rId13" cstate="print"/>
          <a:srcRect/>
          <a:stretch>
            <a:fillRect/>
          </a:stretch>
        </p:blipFill>
        <p:spPr bwMode="auto">
          <a:xfrm>
            <a:off x="4876800" y="3810000"/>
            <a:ext cx="990600" cy="9906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t>Looking to the Future</a:t>
            </a:r>
          </a:p>
        </p:txBody>
      </p:sp>
      <p:sp>
        <p:nvSpPr>
          <p:cNvPr id="3" name="Content Placeholder 2"/>
          <p:cNvSpPr>
            <a:spLocks noGrp="1"/>
          </p:cNvSpPr>
          <p:nvPr>
            <p:ph idx="1"/>
          </p:nvPr>
        </p:nvSpPr>
        <p:spPr>
          <a:xfrm>
            <a:off x="457200" y="1371600"/>
            <a:ext cx="4876800" cy="5181600"/>
          </a:xfrm>
        </p:spPr>
        <p:txBody>
          <a:bodyPr rtlCol="0">
            <a:normAutofit/>
          </a:bodyPr>
          <a:lstStyle/>
          <a:p>
            <a:pPr eaLnBrk="1" fontAlgn="auto" hangingPunct="1">
              <a:spcAft>
                <a:spcPts val="0"/>
              </a:spcAft>
              <a:defRPr/>
            </a:pPr>
            <a:r>
              <a:rPr lang="en-US" dirty="0"/>
              <a:t>NSF-NOAA Partnerships</a:t>
            </a:r>
          </a:p>
          <a:p>
            <a:pPr lvl="1" eaLnBrk="1" fontAlgn="auto" hangingPunct="1">
              <a:spcAft>
                <a:spcPts val="0"/>
              </a:spcAft>
              <a:defRPr/>
            </a:pPr>
            <a:r>
              <a:rPr lang="en-US" dirty="0"/>
              <a:t>Ocean Observing</a:t>
            </a:r>
          </a:p>
          <a:p>
            <a:pPr lvl="1" eaLnBrk="1" fontAlgn="auto" hangingPunct="1">
              <a:spcAft>
                <a:spcPts val="0"/>
              </a:spcAft>
              <a:defRPr/>
            </a:pPr>
            <a:r>
              <a:rPr lang="en-US" dirty="0"/>
              <a:t>Ocean Exploration</a:t>
            </a:r>
          </a:p>
          <a:p>
            <a:pPr lvl="1" eaLnBrk="1" fontAlgn="auto" hangingPunct="1">
              <a:spcAft>
                <a:spcPts val="0"/>
              </a:spcAft>
              <a:defRPr/>
            </a:pPr>
            <a:r>
              <a:rPr lang="en-US" dirty="0"/>
              <a:t>Ocean Acidification</a:t>
            </a:r>
          </a:p>
          <a:p>
            <a:pPr lvl="1" eaLnBrk="1" fontAlgn="auto" hangingPunct="1">
              <a:spcAft>
                <a:spcPts val="0"/>
              </a:spcAft>
              <a:defRPr/>
            </a:pPr>
            <a:r>
              <a:rPr lang="en-US" dirty="0"/>
              <a:t>Oceans and Human Health</a:t>
            </a:r>
          </a:p>
          <a:p>
            <a:pPr eaLnBrk="1" fontAlgn="auto" hangingPunct="1">
              <a:spcAft>
                <a:spcPts val="0"/>
              </a:spcAft>
              <a:defRPr/>
            </a:pPr>
            <a:r>
              <a:rPr lang="en-US" dirty="0"/>
              <a:t>NRC Committee on “Sustainability Linkages in the Federal Government”</a:t>
            </a:r>
          </a:p>
          <a:p>
            <a:pPr eaLnBrk="1" fontAlgn="auto" hangingPunct="1">
              <a:spcAft>
                <a:spcPts val="0"/>
              </a:spcAft>
              <a:defRPr/>
            </a:pPr>
            <a:endParaRPr lang="en-US" dirty="0"/>
          </a:p>
        </p:txBody>
      </p:sp>
      <p:pic>
        <p:nvPicPr>
          <p:cNvPr id="14341" name="Picture 8" descr="http://www.photolib.noaa.gov/bigs/reef2556.jpg"/>
          <p:cNvPicPr>
            <a:picLocks noChangeAspect="1" noChangeArrowheads="1"/>
          </p:cNvPicPr>
          <p:nvPr/>
        </p:nvPicPr>
        <p:blipFill>
          <a:blip r:embed="rId3" cstate="print"/>
          <a:srcRect/>
          <a:stretch>
            <a:fillRect/>
          </a:stretch>
        </p:blipFill>
        <p:spPr bwMode="auto">
          <a:xfrm>
            <a:off x="5313363" y="4287838"/>
            <a:ext cx="3470275" cy="2341562"/>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0D68567A-AFE6-4EEB-A42B-D2A648D6653A}" type="slidenum">
              <a:rPr lang="en-US"/>
              <a:pPr>
                <a:defRPr/>
              </a:pPr>
              <a:t>14</a:t>
            </a:fld>
            <a:endParaRPr lang="en-US"/>
          </a:p>
        </p:txBody>
      </p:sp>
      <p:sp>
        <p:nvSpPr>
          <p:cNvPr id="8" name="Footer Placeholder 7"/>
          <p:cNvSpPr>
            <a:spLocks noGrp="1"/>
          </p:cNvSpPr>
          <p:nvPr>
            <p:ph type="ftr" sz="quarter" idx="11"/>
          </p:nvPr>
        </p:nvSpPr>
        <p:spPr/>
        <p:txBody>
          <a:bodyPr/>
          <a:lstStyle/>
          <a:p>
            <a:pPr>
              <a:defRPr/>
            </a:pPr>
            <a:r>
              <a:rPr lang="en-US"/>
              <a:t>U.S. GLOBEC: The View From NOAA</a:t>
            </a:r>
          </a:p>
        </p:txBody>
      </p:sp>
      <p:pic>
        <p:nvPicPr>
          <p:cNvPr id="3074" name="Picture 2" descr="W:\Movies, Images and Sounds\Research\MUSE_illus_high.png"/>
          <p:cNvPicPr>
            <a:picLocks noChangeAspect="1" noChangeArrowheads="1"/>
          </p:cNvPicPr>
          <p:nvPr/>
        </p:nvPicPr>
        <p:blipFill>
          <a:blip r:embed="rId4" cstate="print"/>
          <a:srcRect b="5055"/>
          <a:stretch>
            <a:fillRect/>
          </a:stretch>
        </p:blipFill>
        <p:spPr bwMode="auto">
          <a:xfrm>
            <a:off x="5257800" y="1143000"/>
            <a:ext cx="3581400" cy="305911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t>Visionary Ocean Science</a:t>
            </a:r>
          </a:p>
        </p:txBody>
      </p:sp>
      <p:sp>
        <p:nvSpPr>
          <p:cNvPr id="15363" name="Content Placeholder 2"/>
          <p:cNvSpPr>
            <a:spLocks noGrp="1"/>
          </p:cNvSpPr>
          <p:nvPr>
            <p:ph idx="1"/>
          </p:nvPr>
        </p:nvSpPr>
        <p:spPr/>
        <p:txBody>
          <a:bodyPr/>
          <a:lstStyle/>
          <a:p>
            <a:r>
              <a:rPr lang="en-US"/>
              <a:t>What programs of today will be deemed “visionary” in 20 years?</a:t>
            </a:r>
          </a:p>
          <a:p>
            <a:pPr lvl="1"/>
            <a:r>
              <a:rPr lang="en-US"/>
              <a:t>Systems engineering approaches?</a:t>
            </a:r>
          </a:p>
          <a:p>
            <a:pPr lvl="1"/>
            <a:r>
              <a:rPr lang="en-US"/>
              <a:t>Merging of natural and social sciences?</a:t>
            </a:r>
          </a:p>
          <a:p>
            <a:pPr lvl="1"/>
            <a:r>
              <a:rPr lang="en-US"/>
              <a:t>New technologies?</a:t>
            </a:r>
          </a:p>
          <a:p>
            <a:r>
              <a:rPr lang="en-US"/>
              <a:t>Tight resources should not stop us from supporting visionary, and sometimes risky, approaches because they have the greatest potential to yield large benefits</a:t>
            </a:r>
          </a:p>
        </p:txBody>
      </p:sp>
      <p:pic>
        <p:nvPicPr>
          <p:cNvPr id="15364" name="Picture 8" descr="http://cdn5.wn.com/pd/0e/e6/d711c91c403448cf95ecb670c26e_grande.jpg"/>
          <p:cNvPicPr>
            <a:picLocks noChangeAspect="1" noChangeArrowheads="1"/>
          </p:cNvPicPr>
          <p:nvPr/>
        </p:nvPicPr>
        <p:blipFill>
          <a:blip r:embed="rId3" cstate="print"/>
          <a:srcRect/>
          <a:stretch>
            <a:fillRect/>
          </a:stretch>
        </p:blipFill>
        <p:spPr bwMode="auto">
          <a:xfrm>
            <a:off x="6172200" y="2057400"/>
            <a:ext cx="2514600" cy="16446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0D68567A-AFE6-4EEB-A42B-D2A648D6653A}" type="slidenum">
              <a:rPr lang="en-US"/>
              <a:pPr>
                <a:defRPr/>
              </a:pPr>
              <a:t>15</a:t>
            </a:fld>
            <a:endParaRPr lang="en-US"/>
          </a:p>
        </p:txBody>
      </p:sp>
      <p:sp>
        <p:nvSpPr>
          <p:cNvPr id="6" name="Footer Placeholder 5"/>
          <p:cNvSpPr>
            <a:spLocks noGrp="1"/>
          </p:cNvSpPr>
          <p:nvPr>
            <p:ph type="ftr" sz="quarter" idx="11"/>
          </p:nvPr>
        </p:nvSpPr>
        <p:spPr/>
        <p:txBody>
          <a:bodyPr/>
          <a:lstStyle/>
          <a:p>
            <a:pPr>
              <a:defRPr/>
            </a:pPr>
            <a:r>
              <a:rPr lang="en-US"/>
              <a:t>U.S. GLOBEC: The View From NOAA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t>Outline</a:t>
            </a:r>
          </a:p>
        </p:txBody>
      </p:sp>
      <p:sp>
        <p:nvSpPr>
          <p:cNvPr id="3075" name="Content Placeholder 2"/>
          <p:cNvSpPr>
            <a:spLocks noGrp="1"/>
          </p:cNvSpPr>
          <p:nvPr>
            <p:ph idx="1"/>
          </p:nvPr>
        </p:nvSpPr>
        <p:spPr/>
        <p:txBody>
          <a:bodyPr/>
          <a:lstStyle/>
          <a:p>
            <a:r>
              <a:rPr lang="en-US"/>
              <a:t>Overview of NOAA mission areas and intersections with U.S. GLOBEC research themes</a:t>
            </a:r>
          </a:p>
          <a:p>
            <a:r>
              <a:rPr lang="en-US"/>
              <a:t>Influence of U.S. GLOBEC program</a:t>
            </a:r>
          </a:p>
          <a:p>
            <a:r>
              <a:rPr lang="en-US"/>
              <a:t>Importance of partnerships</a:t>
            </a:r>
          </a:p>
          <a:p>
            <a:r>
              <a:rPr lang="en-US"/>
              <a:t>Thoughts on future ocean science programs</a:t>
            </a:r>
          </a:p>
          <a:p>
            <a:endParaRPr lang="en-US"/>
          </a:p>
          <a:p>
            <a:endParaRPr lang="en-US"/>
          </a:p>
        </p:txBody>
      </p:sp>
      <p:sp>
        <p:nvSpPr>
          <p:cNvPr id="4" name="Slide Number Placeholder 3"/>
          <p:cNvSpPr>
            <a:spLocks noGrp="1"/>
          </p:cNvSpPr>
          <p:nvPr>
            <p:ph type="sldNum" sz="quarter" idx="12"/>
          </p:nvPr>
        </p:nvSpPr>
        <p:spPr/>
        <p:txBody>
          <a:bodyPr/>
          <a:lstStyle/>
          <a:p>
            <a:pPr>
              <a:defRPr/>
            </a:pPr>
            <a:fld id="{0D68567A-AFE6-4EEB-A42B-D2A648D6653A}" type="slidenum">
              <a:rPr lang="en-US"/>
              <a:pPr>
                <a:defRPr/>
              </a:pPr>
              <a:t>2</a:t>
            </a:fld>
            <a:endParaRPr lang="en-US"/>
          </a:p>
        </p:txBody>
      </p:sp>
      <p:sp>
        <p:nvSpPr>
          <p:cNvPr id="5" name="Footer Placeholder 4"/>
          <p:cNvSpPr>
            <a:spLocks noGrp="1"/>
          </p:cNvSpPr>
          <p:nvPr>
            <p:ph type="ftr" sz="quarter" idx="11"/>
          </p:nvPr>
        </p:nvSpPr>
        <p:spPr/>
        <p:txBody>
          <a:bodyPr/>
          <a:lstStyle/>
          <a:p>
            <a:pPr>
              <a:defRPr/>
            </a:pPr>
            <a:r>
              <a:rPr lang="en-US"/>
              <a:t>U.S. GLOBEC: The View From NOAA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Movies, Images and Sounds\Earth Obs\Generic Satellite over Earth Full.png"/>
          <p:cNvPicPr>
            <a:picLocks noChangeAspect="1" noChangeArrowheads="1"/>
          </p:cNvPicPr>
          <p:nvPr/>
        </p:nvPicPr>
        <p:blipFill>
          <a:blip r:embed="rId3" cstate="print"/>
          <a:srcRect l="33280" t="11798" r="29215" b="13808"/>
          <a:stretch>
            <a:fillRect/>
          </a:stretch>
        </p:blipFill>
        <p:spPr bwMode="auto">
          <a:xfrm>
            <a:off x="6237027" y="1091821"/>
            <a:ext cx="2906973" cy="5766179"/>
          </a:xfrm>
          <a:prstGeom prst="rect">
            <a:avLst/>
          </a:prstGeom>
          <a:noFill/>
        </p:spPr>
      </p:pic>
      <p:sp>
        <p:nvSpPr>
          <p:cNvPr id="4098" name="Title 1"/>
          <p:cNvSpPr>
            <a:spLocks noGrp="1"/>
          </p:cNvSpPr>
          <p:nvPr>
            <p:ph type="title"/>
          </p:nvPr>
        </p:nvSpPr>
        <p:spPr/>
        <p:txBody>
          <a:bodyPr/>
          <a:lstStyle/>
          <a:p>
            <a:r>
              <a:rPr lang="en-US"/>
              <a:t>NOAA Mission</a:t>
            </a:r>
          </a:p>
        </p:txBody>
      </p:sp>
      <p:sp>
        <p:nvSpPr>
          <p:cNvPr id="4099" name="Content Placeholder 2"/>
          <p:cNvSpPr>
            <a:spLocks noGrp="1"/>
          </p:cNvSpPr>
          <p:nvPr>
            <p:ph idx="1"/>
          </p:nvPr>
        </p:nvSpPr>
        <p:spPr>
          <a:xfrm>
            <a:off x="457200" y="1371600"/>
            <a:ext cx="5334000" cy="5181600"/>
          </a:xfrm>
        </p:spPr>
        <p:txBody>
          <a:bodyPr/>
          <a:lstStyle/>
          <a:p>
            <a:r>
              <a:rPr lang="en-US" dirty="0"/>
              <a:t>Science, Service, and Stewardship. </a:t>
            </a:r>
          </a:p>
          <a:p>
            <a:pPr lvl="1"/>
            <a:r>
              <a:rPr lang="en-US" dirty="0"/>
              <a:t>To understand and predict changes in climate, weather, oceans, and coasts, </a:t>
            </a:r>
          </a:p>
          <a:p>
            <a:pPr lvl="1"/>
            <a:r>
              <a:rPr lang="en-US" dirty="0"/>
              <a:t>To share that knowledge and information with others, and </a:t>
            </a:r>
          </a:p>
          <a:p>
            <a:pPr lvl="1"/>
            <a:r>
              <a:rPr lang="en-US" dirty="0"/>
              <a:t>To conserve and manage coastal and marine ecosystems and resources.</a:t>
            </a:r>
          </a:p>
          <a:p>
            <a:r>
              <a:rPr lang="en-US" dirty="0"/>
              <a:t>Next Generation Strategic Plan </a:t>
            </a:r>
          </a:p>
        </p:txBody>
      </p:sp>
      <p:sp>
        <p:nvSpPr>
          <p:cNvPr id="4" name="Slide Number Placeholder 3"/>
          <p:cNvSpPr>
            <a:spLocks noGrp="1"/>
          </p:cNvSpPr>
          <p:nvPr>
            <p:ph type="sldNum" sz="quarter" idx="12"/>
          </p:nvPr>
        </p:nvSpPr>
        <p:spPr/>
        <p:txBody>
          <a:bodyPr/>
          <a:lstStyle/>
          <a:p>
            <a:pPr>
              <a:defRPr/>
            </a:pPr>
            <a:fld id="{0D68567A-AFE6-4EEB-A42B-D2A648D6653A}" type="slidenum">
              <a:rPr lang="en-US">
                <a:solidFill>
                  <a:schemeClr val="bg1"/>
                </a:solidFill>
              </a:rPr>
              <a:pPr>
                <a:defRPr/>
              </a:pPr>
              <a:t>3</a:t>
            </a:fld>
            <a:endParaRPr lang="en-US" dirty="0">
              <a:solidFill>
                <a:schemeClr val="bg1"/>
              </a:solidFill>
            </a:endParaRPr>
          </a:p>
        </p:txBody>
      </p:sp>
      <p:sp>
        <p:nvSpPr>
          <p:cNvPr id="5" name="Footer Placeholder 4"/>
          <p:cNvSpPr>
            <a:spLocks noGrp="1"/>
          </p:cNvSpPr>
          <p:nvPr>
            <p:ph type="ftr" sz="quarter" idx="11"/>
          </p:nvPr>
        </p:nvSpPr>
        <p:spPr/>
        <p:txBody>
          <a:bodyPr/>
          <a:lstStyle/>
          <a:p>
            <a:pPr>
              <a:defRPr/>
            </a:pPr>
            <a:r>
              <a:rPr lang="en-US"/>
              <a:t>U.S. GLOBEC: The View From NOAA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t>Climate Impacts</a:t>
            </a:r>
          </a:p>
        </p:txBody>
      </p:sp>
      <p:sp>
        <p:nvSpPr>
          <p:cNvPr id="5123" name="Content Placeholder 2"/>
          <p:cNvSpPr>
            <a:spLocks noGrp="1"/>
          </p:cNvSpPr>
          <p:nvPr>
            <p:ph idx="1"/>
          </p:nvPr>
        </p:nvSpPr>
        <p:spPr>
          <a:xfrm>
            <a:off x="457200" y="1371600"/>
            <a:ext cx="8229600" cy="5181600"/>
          </a:xfrm>
        </p:spPr>
        <p:txBody>
          <a:bodyPr/>
          <a:lstStyle/>
          <a:p>
            <a:r>
              <a:rPr lang="en-US" dirty="0"/>
              <a:t>Understanding the interactions of climate with marine resources is a </a:t>
            </a:r>
            <a:br>
              <a:rPr lang="en-US" dirty="0"/>
            </a:br>
            <a:r>
              <a:rPr lang="en-US" dirty="0"/>
              <a:t>challenging scientific field and </a:t>
            </a:r>
            <a:br>
              <a:rPr lang="en-US" dirty="0"/>
            </a:br>
            <a:r>
              <a:rPr lang="en-US" dirty="0"/>
              <a:t>vital to our national interests. </a:t>
            </a:r>
          </a:p>
          <a:p>
            <a:endParaRPr lang="en-US" dirty="0"/>
          </a:p>
        </p:txBody>
      </p:sp>
      <p:pic>
        <p:nvPicPr>
          <p:cNvPr id="5124" name="Picture 6" descr="beamtrawl.jpg"/>
          <p:cNvPicPr>
            <a:picLocks noChangeAspect="1"/>
          </p:cNvPicPr>
          <p:nvPr/>
        </p:nvPicPr>
        <p:blipFill>
          <a:blip r:embed="rId3" cstate="print"/>
          <a:srcRect/>
          <a:stretch>
            <a:fillRect/>
          </a:stretch>
        </p:blipFill>
        <p:spPr bwMode="auto">
          <a:xfrm>
            <a:off x="6248400" y="4267200"/>
            <a:ext cx="2769454" cy="1905000"/>
          </a:xfrm>
          <a:prstGeom prst="rect">
            <a:avLst/>
          </a:prstGeom>
          <a:noFill/>
          <a:ln w="9525">
            <a:noFill/>
            <a:miter lim="800000"/>
            <a:headEnd/>
            <a:tailEnd/>
          </a:ln>
        </p:spPr>
      </p:pic>
      <p:pic>
        <p:nvPicPr>
          <p:cNvPr id="5125" name="Picture 2" descr="http://img.timeinc.net/time/daily/2007/0712/deep_fish_1212.jpg"/>
          <p:cNvPicPr>
            <a:picLocks noChangeAspect="1" noChangeArrowheads="1"/>
          </p:cNvPicPr>
          <p:nvPr/>
        </p:nvPicPr>
        <p:blipFill>
          <a:blip r:embed="rId4" cstate="print"/>
          <a:srcRect l="26633" b="8170"/>
          <a:stretch>
            <a:fillRect/>
          </a:stretch>
        </p:blipFill>
        <p:spPr bwMode="auto">
          <a:xfrm>
            <a:off x="3505200" y="4114800"/>
            <a:ext cx="2518992" cy="2057400"/>
          </a:xfrm>
          <a:prstGeom prst="rect">
            <a:avLst/>
          </a:prstGeom>
          <a:noFill/>
          <a:ln w="9525">
            <a:noFill/>
            <a:miter lim="800000"/>
            <a:headEnd/>
            <a:tailEnd/>
          </a:ln>
        </p:spPr>
      </p:pic>
      <p:pic>
        <p:nvPicPr>
          <p:cNvPr id="5126" name="Picture 5" descr="gadus_morhua1.jpg"/>
          <p:cNvPicPr>
            <a:picLocks noChangeAspect="1"/>
          </p:cNvPicPr>
          <p:nvPr/>
        </p:nvPicPr>
        <p:blipFill>
          <a:blip r:embed="rId5" cstate="print"/>
          <a:srcRect/>
          <a:stretch>
            <a:fillRect/>
          </a:stretch>
        </p:blipFill>
        <p:spPr bwMode="auto">
          <a:xfrm>
            <a:off x="228600" y="4114800"/>
            <a:ext cx="3159444" cy="2057400"/>
          </a:xfrm>
          <a:prstGeom prst="rect">
            <a:avLst/>
          </a:prstGeom>
          <a:noFill/>
          <a:ln w="9525">
            <a:noFill/>
            <a:miter lim="800000"/>
            <a:headEnd/>
            <a:tailEnd/>
          </a:ln>
        </p:spPr>
      </p:pic>
      <p:pic>
        <p:nvPicPr>
          <p:cNvPr id="5127" name="Picture 9" descr="http://www.daywithoutoil.org/wp-content/uploads/2011/04/BerkeleyEarthPrelim.jpg"/>
          <p:cNvPicPr>
            <a:picLocks noChangeAspect="1" noChangeArrowheads="1"/>
          </p:cNvPicPr>
          <p:nvPr/>
        </p:nvPicPr>
        <p:blipFill>
          <a:blip r:embed="rId6" cstate="print"/>
          <a:srcRect/>
          <a:stretch>
            <a:fillRect/>
          </a:stretch>
        </p:blipFill>
        <p:spPr bwMode="auto">
          <a:xfrm>
            <a:off x="6248399" y="2133600"/>
            <a:ext cx="2769453" cy="2040784"/>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0D68567A-AFE6-4EEB-A42B-D2A648D6653A}" type="slidenum">
              <a:rPr lang="en-US"/>
              <a:pPr>
                <a:defRPr/>
              </a:pPr>
              <a:t>4</a:t>
            </a:fld>
            <a:endParaRPr lang="en-US"/>
          </a:p>
        </p:txBody>
      </p:sp>
      <p:sp>
        <p:nvSpPr>
          <p:cNvPr id="10" name="Footer Placeholder 9"/>
          <p:cNvSpPr>
            <a:spLocks noGrp="1"/>
          </p:cNvSpPr>
          <p:nvPr>
            <p:ph type="ftr" sz="quarter" idx="11"/>
          </p:nvPr>
        </p:nvSpPr>
        <p:spPr/>
        <p:txBody>
          <a:bodyPr/>
          <a:lstStyle/>
          <a:p>
            <a:pPr>
              <a:defRPr/>
            </a:pPr>
            <a:r>
              <a:rPr lang="en-US"/>
              <a:t>U.S. GLOBEC: The View From NOAA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descr="NOAA Fisheries Field offices.jpg"/>
          <p:cNvPicPr>
            <a:picLocks noChangeAspect="1"/>
          </p:cNvPicPr>
          <p:nvPr/>
        </p:nvPicPr>
        <p:blipFill>
          <a:blip r:embed="rId3" cstate="print"/>
          <a:srcRect t="25217" b="4480"/>
          <a:stretch>
            <a:fillRect/>
          </a:stretch>
        </p:blipFill>
        <p:spPr bwMode="auto">
          <a:xfrm>
            <a:off x="4259432" y="1447800"/>
            <a:ext cx="4655968" cy="2454965"/>
          </a:xfrm>
          <a:prstGeom prst="rect">
            <a:avLst/>
          </a:prstGeom>
          <a:noFill/>
          <a:ln w="9525">
            <a:noFill/>
            <a:miter lim="800000"/>
            <a:headEnd/>
            <a:tailEnd/>
          </a:ln>
        </p:spPr>
      </p:pic>
      <p:sp>
        <p:nvSpPr>
          <p:cNvPr id="6148" name="Title 1"/>
          <p:cNvSpPr>
            <a:spLocks noGrp="1"/>
          </p:cNvSpPr>
          <p:nvPr>
            <p:ph type="title"/>
          </p:nvPr>
        </p:nvSpPr>
        <p:spPr/>
        <p:txBody>
          <a:bodyPr/>
          <a:lstStyle/>
          <a:p>
            <a:r>
              <a:rPr lang="en-US" dirty="0"/>
              <a:t>NOAA’s Regional Approach</a:t>
            </a:r>
          </a:p>
        </p:txBody>
      </p:sp>
      <p:pic>
        <p:nvPicPr>
          <p:cNvPr id="13" name="Content Placeholder 3" descr="NOAA-IEA-Regions_lg.jpg"/>
          <p:cNvPicPr>
            <a:picLocks noGrp="1" noChangeAspect="1"/>
          </p:cNvPicPr>
          <p:nvPr>
            <p:ph idx="4294967295"/>
          </p:nvPr>
        </p:nvPicPr>
        <p:blipFill>
          <a:blip r:embed="rId4" cstate="print"/>
          <a:srcRect r="3944"/>
          <a:stretch>
            <a:fillRect/>
          </a:stretch>
        </p:blipFill>
        <p:spPr>
          <a:xfrm>
            <a:off x="237332" y="1143000"/>
            <a:ext cx="3716338" cy="2797940"/>
          </a:xfrm>
        </p:spPr>
      </p:pic>
      <p:pic>
        <p:nvPicPr>
          <p:cNvPr id="6149" name="Picture 4" descr="map"/>
          <p:cNvPicPr>
            <a:picLocks noChangeAspect="1" noChangeArrowheads="1"/>
          </p:cNvPicPr>
          <p:nvPr/>
        </p:nvPicPr>
        <p:blipFill>
          <a:blip r:embed="rId5" cstate="print"/>
          <a:srcRect t="12183" b="4874"/>
          <a:stretch>
            <a:fillRect/>
          </a:stretch>
        </p:blipFill>
        <p:spPr bwMode="auto">
          <a:xfrm>
            <a:off x="4724401" y="4221162"/>
            <a:ext cx="3757574" cy="2332038"/>
          </a:xfrm>
          <a:prstGeom prst="rect">
            <a:avLst/>
          </a:prstGeom>
          <a:noFill/>
          <a:ln w="9525">
            <a:noFill/>
            <a:miter lim="800000"/>
            <a:headEnd/>
            <a:tailEnd/>
          </a:ln>
        </p:spPr>
      </p:pic>
      <p:sp>
        <p:nvSpPr>
          <p:cNvPr id="6150" name="TextBox 6"/>
          <p:cNvSpPr txBox="1">
            <a:spLocks noChangeArrowheads="1"/>
          </p:cNvSpPr>
          <p:nvPr/>
        </p:nvSpPr>
        <p:spPr bwMode="auto">
          <a:xfrm>
            <a:off x="4495800" y="3962400"/>
            <a:ext cx="4648200" cy="338554"/>
          </a:xfrm>
          <a:prstGeom prst="rect">
            <a:avLst/>
          </a:prstGeom>
          <a:solidFill>
            <a:schemeClr val="bg1"/>
          </a:solidFill>
          <a:ln w="9525">
            <a:noFill/>
            <a:miter lim="800000"/>
            <a:headEnd/>
            <a:tailEnd/>
          </a:ln>
        </p:spPr>
        <p:txBody>
          <a:bodyPr>
            <a:spAutoFit/>
          </a:bodyPr>
          <a:lstStyle/>
          <a:p>
            <a:pPr algn="ctr"/>
            <a:r>
              <a:rPr lang="en-US" sz="1600" dirty="0">
                <a:latin typeface="TradeGothicBoldCondTwenty" pitchFamily="2" charset="0"/>
              </a:rPr>
              <a:t>NOAA Regional Collaboration Teams </a:t>
            </a:r>
          </a:p>
        </p:txBody>
      </p:sp>
      <p:pic>
        <p:nvPicPr>
          <p:cNvPr id="6151" name="Picture 6" descr="Map of CWSU's"/>
          <p:cNvPicPr>
            <a:picLocks noChangeAspect="1" noChangeArrowheads="1"/>
          </p:cNvPicPr>
          <p:nvPr/>
        </p:nvPicPr>
        <p:blipFill>
          <a:blip r:embed="rId6" cstate="print"/>
          <a:srcRect t="11836" b="2631"/>
          <a:stretch>
            <a:fillRect/>
          </a:stretch>
        </p:blipFill>
        <p:spPr bwMode="auto">
          <a:xfrm>
            <a:off x="0" y="4107609"/>
            <a:ext cx="4191001" cy="2445591"/>
          </a:xfrm>
          <a:prstGeom prst="rect">
            <a:avLst/>
          </a:prstGeom>
          <a:noFill/>
          <a:ln w="9525">
            <a:noFill/>
            <a:miter lim="800000"/>
            <a:headEnd/>
            <a:tailEnd/>
          </a:ln>
        </p:spPr>
      </p:pic>
      <p:sp>
        <p:nvSpPr>
          <p:cNvPr id="6152" name="TextBox 8"/>
          <p:cNvSpPr txBox="1">
            <a:spLocks noChangeArrowheads="1"/>
          </p:cNvSpPr>
          <p:nvPr/>
        </p:nvSpPr>
        <p:spPr bwMode="auto">
          <a:xfrm>
            <a:off x="228600" y="1143000"/>
            <a:ext cx="3733800" cy="338554"/>
          </a:xfrm>
          <a:prstGeom prst="rect">
            <a:avLst/>
          </a:prstGeom>
          <a:solidFill>
            <a:schemeClr val="bg1"/>
          </a:solidFill>
          <a:ln w="9525">
            <a:noFill/>
            <a:miter lim="800000"/>
            <a:headEnd/>
            <a:tailEnd/>
          </a:ln>
        </p:spPr>
        <p:txBody>
          <a:bodyPr wrap="square">
            <a:spAutoFit/>
          </a:bodyPr>
          <a:lstStyle/>
          <a:p>
            <a:pPr algn="ctr"/>
            <a:r>
              <a:rPr lang="en-US" sz="1600" dirty="0">
                <a:latin typeface="TradeGothicBoldCondTwenty" pitchFamily="2" charset="0"/>
              </a:rPr>
              <a:t>NOAA Large Marine Ecosystems </a:t>
            </a:r>
          </a:p>
        </p:txBody>
      </p:sp>
      <p:sp>
        <p:nvSpPr>
          <p:cNvPr id="6153" name="TextBox 9"/>
          <p:cNvSpPr txBox="1">
            <a:spLocks noChangeArrowheads="1"/>
          </p:cNvSpPr>
          <p:nvPr/>
        </p:nvSpPr>
        <p:spPr bwMode="auto">
          <a:xfrm>
            <a:off x="0" y="3962400"/>
            <a:ext cx="4191000" cy="338554"/>
          </a:xfrm>
          <a:prstGeom prst="rect">
            <a:avLst/>
          </a:prstGeom>
          <a:solidFill>
            <a:schemeClr val="bg1"/>
          </a:solidFill>
          <a:ln w="9525">
            <a:noFill/>
            <a:miter lim="800000"/>
            <a:headEnd/>
            <a:tailEnd/>
          </a:ln>
        </p:spPr>
        <p:txBody>
          <a:bodyPr wrap="square">
            <a:spAutoFit/>
          </a:bodyPr>
          <a:lstStyle/>
          <a:p>
            <a:pPr algn="ctr"/>
            <a:r>
              <a:rPr lang="en-US" sz="1600" dirty="0">
                <a:latin typeface="TradeGothicBoldCondTwenty" pitchFamily="2" charset="0"/>
              </a:rPr>
              <a:t>NOAA Weather Service Regional Offices </a:t>
            </a:r>
          </a:p>
        </p:txBody>
      </p:sp>
      <p:sp>
        <p:nvSpPr>
          <p:cNvPr id="10" name="Slide Number Placeholder 9"/>
          <p:cNvSpPr>
            <a:spLocks noGrp="1"/>
          </p:cNvSpPr>
          <p:nvPr>
            <p:ph type="sldNum" sz="quarter" idx="12"/>
          </p:nvPr>
        </p:nvSpPr>
        <p:spPr/>
        <p:txBody>
          <a:bodyPr/>
          <a:lstStyle/>
          <a:p>
            <a:pPr>
              <a:defRPr/>
            </a:pPr>
            <a:fld id="{2A0282F3-6AEA-4789-AA2C-A6199849EE0F}" type="slidenum">
              <a:rPr lang="en-US"/>
              <a:pPr>
                <a:defRPr/>
              </a:pPr>
              <a:t>5</a:t>
            </a:fld>
            <a:endParaRPr lang="en-US"/>
          </a:p>
        </p:txBody>
      </p:sp>
      <p:sp>
        <p:nvSpPr>
          <p:cNvPr id="11" name="Footer Placeholder 10"/>
          <p:cNvSpPr>
            <a:spLocks noGrp="1"/>
          </p:cNvSpPr>
          <p:nvPr>
            <p:ph type="ftr" sz="quarter" idx="11"/>
          </p:nvPr>
        </p:nvSpPr>
        <p:spPr/>
        <p:txBody>
          <a:bodyPr/>
          <a:lstStyle/>
          <a:p>
            <a:pPr>
              <a:defRPr/>
            </a:pPr>
            <a:r>
              <a:rPr lang="en-US"/>
              <a:t>U.S. GLOBEC: The View From NOAA</a:t>
            </a:r>
          </a:p>
        </p:txBody>
      </p:sp>
      <p:sp>
        <p:nvSpPr>
          <p:cNvPr id="12" name="TextBox 8"/>
          <p:cNvSpPr txBox="1">
            <a:spLocks noChangeArrowheads="1"/>
          </p:cNvSpPr>
          <p:nvPr/>
        </p:nvSpPr>
        <p:spPr bwMode="auto">
          <a:xfrm>
            <a:off x="4568116" y="1143000"/>
            <a:ext cx="4038600" cy="338554"/>
          </a:xfrm>
          <a:prstGeom prst="rect">
            <a:avLst/>
          </a:prstGeom>
          <a:solidFill>
            <a:schemeClr val="bg1"/>
          </a:solidFill>
          <a:ln w="9525">
            <a:noFill/>
            <a:miter lim="800000"/>
            <a:headEnd/>
            <a:tailEnd/>
          </a:ln>
        </p:spPr>
        <p:txBody>
          <a:bodyPr>
            <a:spAutoFit/>
          </a:bodyPr>
          <a:lstStyle/>
          <a:p>
            <a:pPr algn="ctr"/>
            <a:r>
              <a:rPr lang="en-US" sz="1600" dirty="0">
                <a:latin typeface="TradeGothicBoldCondTwenty" pitchFamily="2" charset="0"/>
              </a:rPr>
              <a:t>NOAA Fisheries Service Field Structure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1" name="Title 15"/>
          <p:cNvSpPr>
            <a:spLocks noGrp="1"/>
          </p:cNvSpPr>
          <p:nvPr>
            <p:ph type="title"/>
          </p:nvPr>
        </p:nvSpPr>
        <p:spPr/>
        <p:txBody>
          <a:bodyPr/>
          <a:lstStyle/>
          <a:p>
            <a:r>
              <a:rPr lang="en-US" dirty="0"/>
              <a:t>Regional ecosystems: </a:t>
            </a:r>
            <a:br>
              <a:rPr lang="en-US" dirty="0"/>
            </a:br>
            <a:r>
              <a:rPr lang="en-US" dirty="0"/>
              <a:t>U.S. GLOBEC</a:t>
            </a:r>
          </a:p>
        </p:txBody>
      </p:sp>
      <p:sp>
        <p:nvSpPr>
          <p:cNvPr id="14" name="Slide Number Placeholder 13"/>
          <p:cNvSpPr>
            <a:spLocks noGrp="1"/>
          </p:cNvSpPr>
          <p:nvPr>
            <p:ph type="sldNum" sz="quarter" idx="12"/>
          </p:nvPr>
        </p:nvSpPr>
        <p:spPr/>
        <p:txBody>
          <a:bodyPr/>
          <a:lstStyle/>
          <a:p>
            <a:pPr>
              <a:defRPr/>
            </a:pPr>
            <a:fld id="{2A0282F3-6AEA-4789-AA2C-A6199849EE0F}" type="slidenum">
              <a:rPr lang="en-US"/>
              <a:pPr>
                <a:defRPr/>
              </a:pPr>
              <a:t>6</a:t>
            </a:fld>
            <a:endParaRPr lang="en-US"/>
          </a:p>
        </p:txBody>
      </p:sp>
      <p:sp>
        <p:nvSpPr>
          <p:cNvPr id="15" name="Footer Placeholder 14"/>
          <p:cNvSpPr>
            <a:spLocks noGrp="1"/>
          </p:cNvSpPr>
          <p:nvPr>
            <p:ph type="ftr" sz="quarter" idx="11"/>
          </p:nvPr>
        </p:nvSpPr>
        <p:spPr/>
        <p:txBody>
          <a:bodyPr/>
          <a:lstStyle/>
          <a:p>
            <a:pPr>
              <a:defRPr/>
            </a:pPr>
            <a:r>
              <a:rPr lang="en-US"/>
              <a:t>U.S. GLOBEC: The View From NOAA</a:t>
            </a:r>
          </a:p>
        </p:txBody>
      </p:sp>
      <p:pic>
        <p:nvPicPr>
          <p:cNvPr id="16" name="Content Placeholder 8" descr="us.globecstudyareas.jpg"/>
          <p:cNvPicPr>
            <a:picLocks noChangeAspect="1"/>
          </p:cNvPicPr>
          <p:nvPr/>
        </p:nvPicPr>
        <p:blipFill>
          <a:blip r:embed="rId3" cstate="print"/>
          <a:srcRect/>
          <a:stretch>
            <a:fillRect/>
          </a:stretch>
        </p:blipFill>
        <p:spPr bwMode="auto">
          <a:xfrm>
            <a:off x="2132013" y="1143000"/>
            <a:ext cx="4649787" cy="4524375"/>
          </a:xfrm>
          <a:prstGeom prst="rect">
            <a:avLst/>
          </a:prstGeom>
          <a:noFill/>
          <a:ln w="9525">
            <a:noFill/>
            <a:miter lim="800000"/>
            <a:headEnd/>
            <a:tailEnd/>
          </a:ln>
        </p:spPr>
      </p:pic>
      <p:pic>
        <p:nvPicPr>
          <p:cNvPr id="17" name="Picture 6" descr="click here to register for a free account at Fisheries and Oceans Canada extranet website and view more about the identifying characteristics of chinook salmon">
            <a:hlinkClick r:id="rId4"/>
          </p:cNvPr>
          <p:cNvPicPr>
            <a:picLocks noChangeAspect="1" noChangeArrowheads="1"/>
          </p:cNvPicPr>
          <p:nvPr/>
        </p:nvPicPr>
        <p:blipFill>
          <a:blip r:embed="rId5" cstate="print"/>
          <a:srcRect/>
          <a:stretch>
            <a:fillRect/>
          </a:stretch>
        </p:blipFill>
        <p:spPr bwMode="auto">
          <a:xfrm>
            <a:off x="228600" y="2209800"/>
            <a:ext cx="1981200" cy="871538"/>
          </a:xfrm>
          <a:prstGeom prst="rect">
            <a:avLst/>
          </a:prstGeom>
          <a:noFill/>
          <a:ln w="9525">
            <a:noFill/>
            <a:miter lim="800000"/>
            <a:headEnd/>
            <a:tailEnd/>
          </a:ln>
        </p:spPr>
      </p:pic>
      <p:pic>
        <p:nvPicPr>
          <p:cNvPr id="18" name="Picture 8" descr="adelie penguin.jpg"/>
          <p:cNvPicPr>
            <a:picLocks noChangeAspect="1"/>
          </p:cNvPicPr>
          <p:nvPr/>
        </p:nvPicPr>
        <p:blipFill>
          <a:blip r:embed="rId6" cstate="print"/>
          <a:srcRect/>
          <a:stretch>
            <a:fillRect/>
          </a:stretch>
        </p:blipFill>
        <p:spPr bwMode="auto">
          <a:xfrm>
            <a:off x="4876800" y="5474210"/>
            <a:ext cx="922715" cy="1295400"/>
          </a:xfrm>
          <a:prstGeom prst="rect">
            <a:avLst/>
          </a:prstGeom>
          <a:noFill/>
          <a:ln w="9525">
            <a:noFill/>
            <a:miter lim="800000"/>
            <a:headEnd/>
            <a:tailEnd/>
          </a:ln>
        </p:spPr>
      </p:pic>
      <p:pic>
        <p:nvPicPr>
          <p:cNvPr id="19" name="Picture 8" descr="http://www.fisheries.no/FileCache/PageFiles/21748/Bilder/Marin_stocks/torsk650x300.jpg/width_650.height_300.mode_FillAreaWithCrop.pos_Default.color_White.jpg"/>
          <p:cNvPicPr>
            <a:picLocks noChangeAspect="1" noChangeArrowheads="1"/>
          </p:cNvPicPr>
          <p:nvPr/>
        </p:nvPicPr>
        <p:blipFill>
          <a:blip r:embed="rId7" cstate="print"/>
          <a:srcRect/>
          <a:stretch>
            <a:fillRect/>
          </a:stretch>
        </p:blipFill>
        <p:spPr bwMode="auto">
          <a:xfrm>
            <a:off x="6521450" y="2130425"/>
            <a:ext cx="2317750" cy="1069975"/>
          </a:xfrm>
          <a:prstGeom prst="rect">
            <a:avLst/>
          </a:prstGeom>
          <a:noFill/>
          <a:ln w="9525">
            <a:noFill/>
            <a:miter lim="800000"/>
            <a:headEnd/>
            <a:tailEnd/>
          </a:ln>
        </p:spPr>
      </p:pic>
      <p:pic>
        <p:nvPicPr>
          <p:cNvPr id="20" name="Picture 10" descr="http://www.theanimalfiles.com/images/crabeater_seal_1.jpg"/>
          <p:cNvPicPr>
            <a:picLocks noChangeAspect="1" noChangeArrowheads="1"/>
          </p:cNvPicPr>
          <p:nvPr/>
        </p:nvPicPr>
        <p:blipFill>
          <a:blip r:embed="rId8" cstate="print"/>
          <a:srcRect l="10971" t="8421" b="4211"/>
          <a:stretch>
            <a:fillRect/>
          </a:stretch>
        </p:blipFill>
        <p:spPr bwMode="auto">
          <a:xfrm>
            <a:off x="2819400" y="5474209"/>
            <a:ext cx="2044625" cy="1307591"/>
          </a:xfrm>
          <a:prstGeom prst="rect">
            <a:avLst/>
          </a:prstGeom>
          <a:noFill/>
          <a:ln w="9525">
            <a:noFill/>
            <a:miter lim="800000"/>
            <a:headEnd/>
            <a:tailEnd/>
          </a:ln>
        </p:spPr>
      </p:pic>
      <p:sp>
        <p:nvSpPr>
          <p:cNvPr id="21" name="TextBox 7"/>
          <p:cNvSpPr txBox="1">
            <a:spLocks noChangeArrowheads="1"/>
          </p:cNvSpPr>
          <p:nvPr/>
        </p:nvSpPr>
        <p:spPr bwMode="auto">
          <a:xfrm>
            <a:off x="5992813" y="1533525"/>
            <a:ext cx="2998787" cy="523875"/>
          </a:xfrm>
          <a:prstGeom prst="rect">
            <a:avLst/>
          </a:prstGeom>
          <a:noFill/>
          <a:ln w="9525">
            <a:noFill/>
            <a:miter lim="800000"/>
            <a:headEnd/>
            <a:tailEnd/>
          </a:ln>
        </p:spPr>
        <p:txBody>
          <a:bodyPr wrap="none">
            <a:spAutoFit/>
          </a:bodyPr>
          <a:lstStyle/>
          <a:p>
            <a:r>
              <a:rPr lang="en-US" sz="2800" dirty="0">
                <a:latin typeface="+mj-lt"/>
              </a:rPr>
              <a:t>Northwest Atlantic</a:t>
            </a:r>
          </a:p>
        </p:txBody>
      </p:sp>
      <p:sp>
        <p:nvSpPr>
          <p:cNvPr id="22" name="TextBox 9"/>
          <p:cNvSpPr txBox="1">
            <a:spLocks noChangeArrowheads="1"/>
          </p:cNvSpPr>
          <p:nvPr/>
        </p:nvSpPr>
        <p:spPr bwMode="auto">
          <a:xfrm>
            <a:off x="152400" y="1457325"/>
            <a:ext cx="2717800" cy="523875"/>
          </a:xfrm>
          <a:prstGeom prst="rect">
            <a:avLst/>
          </a:prstGeom>
          <a:noFill/>
          <a:ln w="9525">
            <a:noFill/>
            <a:miter lim="800000"/>
            <a:headEnd/>
            <a:tailEnd/>
          </a:ln>
        </p:spPr>
        <p:txBody>
          <a:bodyPr wrap="none">
            <a:spAutoFit/>
          </a:bodyPr>
          <a:lstStyle/>
          <a:p>
            <a:r>
              <a:rPr lang="en-US" sz="2800" dirty="0">
                <a:latin typeface="+mj-lt"/>
              </a:rPr>
              <a:t>Northeast Pacific</a:t>
            </a:r>
          </a:p>
        </p:txBody>
      </p:sp>
      <p:sp>
        <p:nvSpPr>
          <p:cNvPr id="23" name="TextBox 10"/>
          <p:cNvSpPr txBox="1">
            <a:spLocks noChangeArrowheads="1"/>
          </p:cNvSpPr>
          <p:nvPr/>
        </p:nvSpPr>
        <p:spPr bwMode="auto">
          <a:xfrm>
            <a:off x="6172200" y="5715000"/>
            <a:ext cx="2584450" cy="523875"/>
          </a:xfrm>
          <a:prstGeom prst="rect">
            <a:avLst/>
          </a:prstGeom>
          <a:noFill/>
          <a:ln w="9525">
            <a:noFill/>
            <a:miter lim="800000"/>
            <a:headEnd/>
            <a:tailEnd/>
          </a:ln>
        </p:spPr>
        <p:txBody>
          <a:bodyPr wrap="none">
            <a:spAutoFit/>
          </a:bodyPr>
          <a:lstStyle/>
          <a:p>
            <a:r>
              <a:rPr lang="en-US" sz="2800">
                <a:latin typeface="+mj-lt"/>
              </a:rPr>
              <a:t>Southern Ocean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a:t>Northeast Pacific Salmon </a:t>
            </a:r>
            <a:br>
              <a:rPr lang="en-US" dirty="0"/>
            </a:br>
            <a:r>
              <a:rPr lang="en-US" dirty="0"/>
              <a:t>and PDO</a:t>
            </a:r>
          </a:p>
        </p:txBody>
      </p:sp>
      <p:sp>
        <p:nvSpPr>
          <p:cNvPr id="8195" name="Content Placeholder 2"/>
          <p:cNvSpPr>
            <a:spLocks noGrp="1"/>
          </p:cNvSpPr>
          <p:nvPr>
            <p:ph sz="half" idx="1"/>
          </p:nvPr>
        </p:nvSpPr>
        <p:spPr>
          <a:xfrm>
            <a:off x="304800" y="1646238"/>
            <a:ext cx="4267200" cy="4525962"/>
          </a:xfrm>
        </p:spPr>
        <p:txBody>
          <a:bodyPr/>
          <a:lstStyle/>
          <a:p>
            <a:r>
              <a:rPr lang="en-US" dirty="0"/>
              <a:t>Prior to GLOBEC, correlations identified between salmon returns and large-scale features such as the Pacific Decadal Oscillation</a:t>
            </a:r>
          </a:p>
          <a:p>
            <a:r>
              <a:rPr lang="en-US" dirty="0"/>
              <a:t>GLOBEC sought to understand mechanisms behind correlations</a:t>
            </a:r>
          </a:p>
        </p:txBody>
      </p:sp>
      <p:pic>
        <p:nvPicPr>
          <p:cNvPr id="8196" name="Picture 2" descr="Upper panel shows summer average PDO, 1965–2010; middle panel shows anomalies in counts of adult spring Chinook passing Bonneville Dam for the same period; lower panel shows survival of hatchery coho salmon from 1965–2009.  Vertical lines indicate climate–shift points in 1977 and 1998."/>
          <p:cNvPicPr>
            <a:picLocks noGrp="1" noChangeAspect="1" noChangeArrowheads="1"/>
          </p:cNvPicPr>
          <p:nvPr>
            <p:ph sz="half" idx="2"/>
          </p:nvPr>
        </p:nvPicPr>
        <p:blipFill>
          <a:blip r:embed="rId3" cstate="print"/>
          <a:srcRect/>
          <a:stretch>
            <a:fillRect/>
          </a:stretch>
        </p:blipFill>
        <p:spPr>
          <a:xfrm>
            <a:off x="4343400" y="1219200"/>
            <a:ext cx="4800600" cy="5314950"/>
          </a:xfrm>
          <a:noFill/>
        </p:spPr>
      </p:pic>
      <p:sp>
        <p:nvSpPr>
          <p:cNvPr id="5" name="Slide Number Placeholder 4"/>
          <p:cNvSpPr>
            <a:spLocks noGrp="1"/>
          </p:cNvSpPr>
          <p:nvPr>
            <p:ph type="sldNum" sz="quarter" idx="12"/>
          </p:nvPr>
        </p:nvSpPr>
        <p:spPr/>
        <p:txBody>
          <a:bodyPr/>
          <a:lstStyle/>
          <a:p>
            <a:pPr>
              <a:defRPr/>
            </a:pPr>
            <a:fld id="{629E6D51-CF69-44D7-83AC-DA910EBC50C5}" type="slidenum">
              <a:rPr lang="en-US"/>
              <a:pPr>
                <a:defRPr/>
              </a:pPr>
              <a:t>7</a:t>
            </a:fld>
            <a:endParaRPr lang="en-US"/>
          </a:p>
        </p:txBody>
      </p:sp>
      <p:sp>
        <p:nvSpPr>
          <p:cNvPr id="6" name="Footer Placeholder 5"/>
          <p:cNvSpPr>
            <a:spLocks noGrp="1"/>
          </p:cNvSpPr>
          <p:nvPr>
            <p:ph type="ftr" sz="quarter" idx="11"/>
          </p:nvPr>
        </p:nvSpPr>
        <p:spPr/>
        <p:txBody>
          <a:bodyPr/>
          <a:lstStyle/>
          <a:p>
            <a:pPr>
              <a:defRPr/>
            </a:pPr>
            <a:r>
              <a:rPr lang="en-US"/>
              <a:t>U.S. GLOBEC: The View From NOAA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t>EBM and Predictive Modeling</a:t>
            </a:r>
          </a:p>
        </p:txBody>
      </p:sp>
      <p:sp>
        <p:nvSpPr>
          <p:cNvPr id="8195" name="Content Placeholder 2"/>
          <p:cNvSpPr>
            <a:spLocks noGrp="1"/>
          </p:cNvSpPr>
          <p:nvPr>
            <p:ph idx="1"/>
          </p:nvPr>
        </p:nvSpPr>
        <p:spPr>
          <a:xfrm>
            <a:off x="304800" y="1219200"/>
            <a:ext cx="3581400" cy="5181600"/>
          </a:xfrm>
        </p:spPr>
        <p:txBody>
          <a:bodyPr/>
          <a:lstStyle/>
          <a:p>
            <a:pPr eaLnBrk="1" hangingPunct="1"/>
            <a:r>
              <a:rPr lang="en-US" sz="2800" dirty="0"/>
              <a:t>Ecosystem-based management demands an understanding of ecosystem interactions and the ability to make complex multidisciplinary science actionable for use by managers.</a:t>
            </a:r>
          </a:p>
          <a:p>
            <a:pPr eaLnBrk="1" hangingPunct="1"/>
            <a:endParaRPr lang="en-US" sz="2800" dirty="0"/>
          </a:p>
        </p:txBody>
      </p:sp>
      <p:sp>
        <p:nvSpPr>
          <p:cNvPr id="8196" name="Content Placeholder 7"/>
          <p:cNvSpPr>
            <a:spLocks noGrp="1"/>
          </p:cNvSpPr>
          <p:nvPr>
            <p:ph sz="half" idx="4294967295"/>
          </p:nvPr>
        </p:nvSpPr>
        <p:spPr>
          <a:xfrm>
            <a:off x="4419600" y="5029200"/>
            <a:ext cx="4724400" cy="1752600"/>
          </a:xfrm>
        </p:spPr>
        <p:txBody>
          <a:bodyPr/>
          <a:lstStyle/>
          <a:p>
            <a:r>
              <a:rPr lang="en-US" sz="2800" dirty="0">
                <a:latin typeface="TradeGothicCondEighteenObl" pitchFamily="2" charset="0"/>
              </a:rPr>
              <a:t>Modeling can provide an integrative framework and lead to forecasts to be used in management</a:t>
            </a:r>
          </a:p>
        </p:txBody>
      </p:sp>
      <p:pic>
        <p:nvPicPr>
          <p:cNvPr id="8197" name="Picture 11" descr="http://cameo.noaa.gov/images/bpoppProjectPage.png"/>
          <p:cNvPicPr>
            <a:picLocks noChangeAspect="1" noChangeArrowheads="1"/>
          </p:cNvPicPr>
          <p:nvPr/>
        </p:nvPicPr>
        <p:blipFill>
          <a:blip r:embed="rId3" cstate="print"/>
          <a:srcRect b="39661"/>
          <a:stretch>
            <a:fillRect/>
          </a:stretch>
        </p:blipFill>
        <p:spPr bwMode="auto">
          <a:xfrm>
            <a:off x="4116397" y="1219200"/>
            <a:ext cx="5026006" cy="3789362"/>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0D68567A-AFE6-4EEB-A42B-D2A648D6653A}" type="slidenum">
              <a:rPr lang="en-US"/>
              <a:pPr>
                <a:defRPr/>
              </a:pPr>
              <a:t>8</a:t>
            </a:fld>
            <a:endParaRPr lang="en-US"/>
          </a:p>
        </p:txBody>
      </p:sp>
      <p:sp>
        <p:nvSpPr>
          <p:cNvPr id="7" name="Footer Placeholder 6"/>
          <p:cNvSpPr>
            <a:spLocks noGrp="1"/>
          </p:cNvSpPr>
          <p:nvPr>
            <p:ph type="ftr" sz="quarter" idx="11"/>
          </p:nvPr>
        </p:nvSpPr>
        <p:spPr/>
        <p:txBody>
          <a:bodyPr/>
          <a:lstStyle/>
          <a:p>
            <a:pPr>
              <a:defRPr/>
            </a:pPr>
            <a:r>
              <a:rPr lang="en-US"/>
              <a:t>U.S. GLOBEC: The View From NOAA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8" descr="us.globecstudyareas.jpg"/>
          <p:cNvPicPr>
            <a:picLocks noChangeAspect="1"/>
          </p:cNvPicPr>
          <p:nvPr/>
        </p:nvPicPr>
        <p:blipFill>
          <a:blip r:embed="rId3" cstate="print"/>
          <a:srcRect/>
          <a:stretch>
            <a:fillRect/>
          </a:stretch>
        </p:blipFill>
        <p:spPr bwMode="auto">
          <a:xfrm>
            <a:off x="0" y="1731963"/>
            <a:ext cx="4954588" cy="4821237"/>
          </a:xfrm>
          <a:prstGeom prst="rect">
            <a:avLst/>
          </a:prstGeom>
          <a:noFill/>
          <a:ln w="9525">
            <a:noFill/>
            <a:miter lim="800000"/>
            <a:headEnd/>
            <a:tailEnd/>
          </a:ln>
          <a:effectLst/>
        </p:spPr>
      </p:pic>
      <p:sp>
        <p:nvSpPr>
          <p:cNvPr id="4" name="Title 3"/>
          <p:cNvSpPr>
            <a:spLocks noGrp="1"/>
          </p:cNvSpPr>
          <p:nvPr>
            <p:ph type="title"/>
          </p:nvPr>
        </p:nvSpPr>
        <p:spPr/>
        <p:txBody>
          <a:bodyPr/>
          <a:lstStyle/>
          <a:p>
            <a:r>
              <a:rPr lang="en-US" sz="3600" dirty="0"/>
              <a:t>Applications of GLOBEC results to NOAA priorities: Fishery Management</a:t>
            </a:r>
          </a:p>
        </p:txBody>
      </p:sp>
      <p:sp>
        <p:nvSpPr>
          <p:cNvPr id="10" name="Content Placeholder 9"/>
          <p:cNvSpPr>
            <a:spLocks noGrp="1"/>
          </p:cNvSpPr>
          <p:nvPr>
            <p:ph idx="1"/>
          </p:nvPr>
        </p:nvSpPr>
        <p:spPr>
          <a:xfrm>
            <a:off x="5181600" y="1371600"/>
            <a:ext cx="3810000" cy="5181600"/>
          </a:xfrm>
        </p:spPr>
        <p:txBody>
          <a:bodyPr/>
          <a:lstStyle/>
          <a:p>
            <a:r>
              <a:rPr lang="en-US" sz="2800" dirty="0"/>
              <a:t>Incorporation into deliberations within the regional FMCs on EBM</a:t>
            </a:r>
          </a:p>
          <a:p>
            <a:pPr lvl="1"/>
            <a:r>
              <a:rPr lang="en-US" sz="2000" dirty="0"/>
              <a:t>Especially  New England , North Pacific  and Pacific </a:t>
            </a:r>
          </a:p>
          <a:p>
            <a:r>
              <a:rPr lang="en-US" sz="2800" dirty="0"/>
              <a:t>Predictions of salmon returns based on environmental indices</a:t>
            </a:r>
          </a:p>
        </p:txBody>
      </p:sp>
      <p:sp>
        <p:nvSpPr>
          <p:cNvPr id="9" name="Footer Placeholder 8"/>
          <p:cNvSpPr>
            <a:spLocks noGrp="1"/>
          </p:cNvSpPr>
          <p:nvPr>
            <p:ph type="ftr" sz="quarter" idx="11"/>
          </p:nvPr>
        </p:nvSpPr>
        <p:spPr/>
        <p:txBody>
          <a:bodyPr/>
          <a:lstStyle/>
          <a:p>
            <a:r>
              <a:rPr lang="en-US"/>
              <a:t>U.S. GLOBEC: The View From NOAA</a:t>
            </a:r>
          </a:p>
        </p:txBody>
      </p:sp>
      <p:sp>
        <p:nvSpPr>
          <p:cNvPr id="8" name="Slide Number Placeholder 7"/>
          <p:cNvSpPr>
            <a:spLocks noGrp="1"/>
          </p:cNvSpPr>
          <p:nvPr>
            <p:ph type="sldNum" sz="quarter" idx="12"/>
          </p:nvPr>
        </p:nvSpPr>
        <p:spPr/>
        <p:txBody>
          <a:bodyPr/>
          <a:lstStyle/>
          <a:p>
            <a:fld id="{2A0282F3-6AEA-4789-AA2C-A6199849EE0F}" type="slidenum">
              <a:rPr lang="en-US"/>
              <a:pPr/>
              <a:t>9</a:t>
            </a:fld>
            <a:endParaRPr lang="en-US"/>
          </a:p>
        </p:txBody>
      </p:sp>
      <p:pic>
        <p:nvPicPr>
          <p:cNvPr id="9221" name="Picture 7" descr="New England Fishery Management Council Logo">
            <a:hlinkClick r:id="rId4"/>
          </p:cNvPr>
          <p:cNvPicPr>
            <a:picLocks noChangeAspect="1" noChangeArrowheads="1"/>
          </p:cNvPicPr>
          <p:nvPr/>
        </p:nvPicPr>
        <p:blipFill>
          <a:blip r:embed="rId5" cstate="print"/>
          <a:srcRect b="33882"/>
          <a:stretch>
            <a:fillRect/>
          </a:stretch>
        </p:blipFill>
        <p:spPr bwMode="auto">
          <a:xfrm>
            <a:off x="3581400" y="3573463"/>
            <a:ext cx="1600200" cy="846137"/>
          </a:xfrm>
          <a:prstGeom prst="rect">
            <a:avLst/>
          </a:prstGeom>
          <a:noFill/>
          <a:ln w="9525">
            <a:noFill/>
            <a:miter lim="800000"/>
            <a:headEnd/>
            <a:tailEnd/>
          </a:ln>
        </p:spPr>
      </p:pic>
      <p:pic>
        <p:nvPicPr>
          <p:cNvPr id="9222" name="Picture 11" descr="Pacific Fishery Management Council Logo">
            <a:hlinkClick r:id="rId6"/>
          </p:cNvPr>
          <p:cNvPicPr>
            <a:picLocks noChangeAspect="1" noChangeArrowheads="1"/>
          </p:cNvPicPr>
          <p:nvPr/>
        </p:nvPicPr>
        <p:blipFill>
          <a:blip r:embed="rId7" cstate="print"/>
          <a:srcRect/>
          <a:stretch>
            <a:fillRect/>
          </a:stretch>
        </p:blipFill>
        <p:spPr bwMode="auto">
          <a:xfrm>
            <a:off x="76200" y="3886200"/>
            <a:ext cx="1371600" cy="1371600"/>
          </a:xfrm>
          <a:prstGeom prst="rect">
            <a:avLst/>
          </a:prstGeom>
          <a:noFill/>
          <a:ln w="9525">
            <a:noFill/>
            <a:miter lim="800000"/>
            <a:headEnd/>
            <a:tailEnd/>
          </a:ln>
        </p:spPr>
      </p:pic>
      <p:pic>
        <p:nvPicPr>
          <p:cNvPr id="9223" name="Picture 13" descr="North Pacific Fishery Management Council Logo">
            <a:hlinkClick r:id="rId8"/>
          </p:cNvPr>
          <p:cNvPicPr>
            <a:picLocks noChangeAspect="1" noChangeArrowheads="1"/>
          </p:cNvPicPr>
          <p:nvPr/>
        </p:nvPicPr>
        <p:blipFill>
          <a:blip r:embed="rId9" cstate="print"/>
          <a:srcRect/>
          <a:stretch>
            <a:fillRect/>
          </a:stretch>
        </p:blipFill>
        <p:spPr bwMode="auto">
          <a:xfrm>
            <a:off x="177800" y="1752600"/>
            <a:ext cx="1270000" cy="10668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PPPP_SGLOB_PRT_EarlyGlow">
  <a:themeElements>
    <a:clrScheme name="Budget Presentation">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6D9F0"/>
      </a:hlink>
      <a:folHlink>
        <a:srgbClr val="800080"/>
      </a:folHlink>
    </a:clrScheme>
    <a:fontScheme name="TPPPP_SGLOB_PRT_EarlyGlow">
      <a:majorFont>
        <a:latin typeface="TradeGothicBold"/>
        <a:ea typeface=""/>
        <a:cs typeface=""/>
      </a:majorFont>
      <a:minorFont>
        <a:latin typeface="Trade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PPPP_SGLOB_PRT_EarlyGlow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PPPP_SGLOB_PRT_EarlyGlow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PPPP_SGLOB_PRT_EarlyGlow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PPPP_SGLOB_PRT_EarlyGlow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PPPP_SGLOB_PRT_EarlyGlo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PPPP_SGLOB_PRT_EarlyGlo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PPPP_SGLOB_PRT_EarlyGlo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TPPPP_SGLOB_PRT_EarlyGlow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GEOSS_climate</Template>
  <TotalTime>1529</TotalTime>
  <Words>2620</Words>
  <Application>Microsoft Office PowerPoint</Application>
  <PresentationFormat>On-screen Show (4:3)</PresentationFormat>
  <Paragraphs>226</Paragraphs>
  <Slides>15</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TradeGothicBoldTwo</vt:lpstr>
      <vt:lpstr>TradeGothicCondEighteenObl</vt:lpstr>
      <vt:lpstr>TradeGothicBoldCondTwenty</vt:lpstr>
      <vt:lpstr>TradeGothicCondEighteen</vt:lpstr>
      <vt:lpstr>TradeGothicBold</vt:lpstr>
      <vt:lpstr>TradeGothic</vt:lpstr>
      <vt:lpstr>Webdings</vt:lpstr>
      <vt:lpstr>Calibri</vt:lpstr>
      <vt:lpstr>TPPPP_SGLOB_PRT_EarlyGlow</vt:lpstr>
      <vt:lpstr>U.S. GLOBEC THE VIEW FROM NOAA</vt:lpstr>
      <vt:lpstr>Outline</vt:lpstr>
      <vt:lpstr>NOAA Mission</vt:lpstr>
      <vt:lpstr>Climate Impacts</vt:lpstr>
      <vt:lpstr>NOAA’s Regional Approach</vt:lpstr>
      <vt:lpstr>Regional ecosystems:  U.S. GLOBEC</vt:lpstr>
      <vt:lpstr>Northeast Pacific Salmon  and PDO</vt:lpstr>
      <vt:lpstr>EBM and Predictive Modeling</vt:lpstr>
      <vt:lpstr>Applications of GLOBEC results to NOAA priorities: Fishery Management</vt:lpstr>
      <vt:lpstr>Applications of GLOBEC results to NOAA priorities: Ocean Observations</vt:lpstr>
      <vt:lpstr>Influence of U.S. GLOBEC  on NOAA Research Programs</vt:lpstr>
      <vt:lpstr>Influence of U.S. GLOBEC on International Programs</vt:lpstr>
      <vt:lpstr>Partnerships</vt:lpstr>
      <vt:lpstr>Looking to the Future</vt:lpstr>
      <vt:lpstr>Visionary Ocean Science</vt:lpstr>
    </vt:vector>
  </TitlesOfParts>
  <Company>NOS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Elizabeth.Turner</dc:creator>
  <cp:lastModifiedBy>Dwight D. Trueblood</cp:lastModifiedBy>
  <cp:revision>171</cp:revision>
  <dcterms:created xsi:type="dcterms:W3CDTF">2011-09-22T14:22:11Z</dcterms:created>
  <dcterms:modified xsi:type="dcterms:W3CDTF">2011-10-02T14:01:14Z</dcterms:modified>
</cp:coreProperties>
</file>